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20"/>
  </p:notesMasterIdLst>
  <p:sldIdLst>
    <p:sldId id="256" r:id="rId2"/>
    <p:sldId id="272" r:id="rId3"/>
    <p:sldId id="257" r:id="rId4"/>
    <p:sldId id="258" r:id="rId5"/>
    <p:sldId id="259" r:id="rId6"/>
    <p:sldId id="273" r:id="rId7"/>
    <p:sldId id="260" r:id="rId8"/>
    <p:sldId id="261" r:id="rId9"/>
    <p:sldId id="262" r:id="rId10"/>
    <p:sldId id="263" r:id="rId11"/>
    <p:sldId id="264" r:id="rId12"/>
    <p:sldId id="265" r:id="rId13"/>
    <p:sldId id="266" r:id="rId14"/>
    <p:sldId id="274" r:id="rId15"/>
    <p:sldId id="267" r:id="rId16"/>
    <p:sldId id="269" r:id="rId17"/>
    <p:sldId id="270" r:id="rId18"/>
    <p:sldId id="271" r:id="rId1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245"/>
    <p:restoredTop sz="94674"/>
  </p:normalViewPr>
  <p:slideViewPr>
    <p:cSldViewPr snapToGrid="0" snapToObjects="1">
      <p:cViewPr varScale="1">
        <p:scale>
          <a:sx n="124" d="100"/>
          <a:sy n="124" d="100"/>
        </p:scale>
        <p:origin x="472"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viewProps" Target="viewProp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0DD33855-6B3F-204D-887B-6D1E5E891C1B}" type="doc">
      <dgm:prSet loTypeId="urn:microsoft.com/office/officeart/2005/8/layout/chevron2" loCatId="" qsTypeId="urn:microsoft.com/office/officeart/2005/8/quickstyle/simple1" qsCatId="simple" csTypeId="urn:microsoft.com/office/officeart/2005/8/colors/accent1_2" csCatId="accent1" phldr="1"/>
      <dgm:spPr/>
      <dgm:t>
        <a:bodyPr/>
        <a:lstStyle/>
        <a:p>
          <a:endParaRPr lang="zh-CN" altLang="en-US"/>
        </a:p>
      </dgm:t>
    </dgm:pt>
    <dgm:pt modelId="{4338723A-1BDC-104C-BB8A-DF52068BE257}">
      <dgm:prSet phldrT="[文本]"/>
      <dgm:spPr/>
      <dgm:t>
        <a:bodyPr/>
        <a:lstStyle/>
        <a:p>
          <a:r>
            <a:rPr lang="zh-Hans" altLang="en-US" dirty="0"/>
            <a:t>模块化</a:t>
          </a:r>
          <a:endParaRPr lang="zh-CN" altLang="en-US" dirty="0"/>
        </a:p>
      </dgm:t>
    </dgm:pt>
    <dgm:pt modelId="{7C1401D7-8E35-6346-BC05-C6206A498BFE}" type="parTrans" cxnId="{BCCF286E-9569-9341-ABE1-4ADFF7170195}">
      <dgm:prSet/>
      <dgm:spPr/>
      <dgm:t>
        <a:bodyPr/>
        <a:lstStyle/>
        <a:p>
          <a:endParaRPr lang="zh-CN" altLang="en-US"/>
        </a:p>
      </dgm:t>
    </dgm:pt>
    <dgm:pt modelId="{38EBA043-2334-C843-9B7F-F530EA47A5F4}" type="sibTrans" cxnId="{BCCF286E-9569-9341-ABE1-4ADFF7170195}">
      <dgm:prSet/>
      <dgm:spPr/>
      <dgm:t>
        <a:bodyPr/>
        <a:lstStyle/>
        <a:p>
          <a:endParaRPr lang="zh-CN" altLang="en-US"/>
        </a:p>
      </dgm:t>
    </dgm:pt>
    <dgm:pt modelId="{EE4E819F-FE99-3548-B13F-2632CEB95114}">
      <dgm:prSet phldrT="[文本]" custT="1"/>
      <dgm:spPr/>
      <dgm:t>
        <a:bodyPr/>
        <a:lstStyle/>
        <a:p>
          <a:r>
            <a:rPr lang="en" sz="1400" b="1" i="0" dirty="0" err="1"/>
            <a:t>CommonJS</a:t>
          </a:r>
          <a:r>
            <a:rPr lang="zh-Hans" altLang="en-US" sz="1400" b="1" i="0" dirty="0"/>
            <a:t>：  </a:t>
          </a:r>
          <a:r>
            <a:rPr lang="zh-CN" altLang="en-US" sz="1400" b="0" i="0" dirty="0"/>
            <a:t>核心思想是通过</a:t>
          </a:r>
          <a:r>
            <a:rPr lang="en" sz="1400" b="0" i="0" dirty="0"/>
            <a:t>require</a:t>
          </a:r>
          <a:r>
            <a:rPr lang="zh-CN" altLang="en-US" sz="1400" b="0" i="0" dirty="0"/>
            <a:t>方法来同步地加载依赖的其他模块，通过</a:t>
          </a:r>
          <a:r>
            <a:rPr lang="en" sz="1400" b="0" i="0" dirty="0" err="1"/>
            <a:t>module.exports</a:t>
          </a:r>
          <a:r>
            <a:rPr lang="zh-CN" altLang="en-US" sz="1400" b="0" i="0" dirty="0"/>
            <a:t>导出需要暴露的接口；</a:t>
          </a:r>
          <a:endParaRPr lang="zh-CN" altLang="en-US" sz="1400" dirty="0"/>
        </a:p>
      </dgm:t>
    </dgm:pt>
    <dgm:pt modelId="{BB01E90E-85D2-F540-943E-5A8B38A0C306}" type="parTrans" cxnId="{300CBDE2-E1F6-EC47-8C87-A9718EE2EE8D}">
      <dgm:prSet/>
      <dgm:spPr/>
      <dgm:t>
        <a:bodyPr/>
        <a:lstStyle/>
        <a:p>
          <a:endParaRPr lang="zh-CN" altLang="en-US"/>
        </a:p>
      </dgm:t>
    </dgm:pt>
    <dgm:pt modelId="{81BFFF4A-D0F2-304B-8615-491187AC9738}" type="sibTrans" cxnId="{300CBDE2-E1F6-EC47-8C87-A9718EE2EE8D}">
      <dgm:prSet/>
      <dgm:spPr/>
      <dgm:t>
        <a:bodyPr/>
        <a:lstStyle/>
        <a:p>
          <a:endParaRPr lang="zh-CN" altLang="en-US"/>
        </a:p>
      </dgm:t>
    </dgm:pt>
    <dgm:pt modelId="{29C049BD-34FA-174D-971C-CEA08F8C4CE2}">
      <dgm:prSet phldrT="[文本]" custT="1"/>
      <dgm:spPr/>
      <dgm:t>
        <a:bodyPr/>
        <a:lstStyle/>
        <a:p>
          <a:r>
            <a:rPr lang="en" sz="1400" b="1" i="0" dirty="0"/>
            <a:t>AMD</a:t>
          </a:r>
          <a:r>
            <a:rPr lang="zh-Hans" altLang="en-US" sz="1400" b="1" i="0" dirty="0"/>
            <a:t>：</a:t>
          </a:r>
          <a:r>
            <a:rPr lang="en" sz="1400" b="0" i="0" dirty="0"/>
            <a:t>JavaScript </a:t>
          </a:r>
          <a:r>
            <a:rPr lang="zh-CN" altLang="en-US" sz="1400" b="0" i="0" dirty="0"/>
            <a:t>模块化规范，与 </a:t>
          </a:r>
          <a:r>
            <a:rPr lang="en" sz="1400" b="0" i="0" dirty="0" err="1"/>
            <a:t>CommonJS</a:t>
          </a:r>
          <a:r>
            <a:rPr lang="en" sz="1400" b="0" i="0" dirty="0"/>
            <a:t> </a:t>
          </a:r>
          <a:r>
            <a:rPr lang="zh-CN" altLang="en-US" sz="1400" b="0" i="0" dirty="0"/>
            <a:t>最大的不同在于它采用异步的方式去加载依赖的模块；</a:t>
          </a:r>
          <a:endParaRPr lang="zh-CN" altLang="en-US" sz="1400" b="1" dirty="0"/>
        </a:p>
      </dgm:t>
    </dgm:pt>
    <dgm:pt modelId="{F4168EB9-C871-7E47-B132-7037CBE55F15}" type="parTrans" cxnId="{08F43523-DABB-814A-A99D-1C73B384FABD}">
      <dgm:prSet/>
      <dgm:spPr/>
      <dgm:t>
        <a:bodyPr/>
        <a:lstStyle/>
        <a:p>
          <a:endParaRPr lang="zh-CN" altLang="en-US"/>
        </a:p>
      </dgm:t>
    </dgm:pt>
    <dgm:pt modelId="{513795A6-E43E-064F-9D3D-A76CD2D423CF}" type="sibTrans" cxnId="{08F43523-DABB-814A-A99D-1C73B384FABD}">
      <dgm:prSet/>
      <dgm:spPr/>
      <dgm:t>
        <a:bodyPr/>
        <a:lstStyle/>
        <a:p>
          <a:endParaRPr lang="zh-CN" altLang="en-US"/>
        </a:p>
      </dgm:t>
    </dgm:pt>
    <dgm:pt modelId="{C4617B1F-F154-794D-B3FA-C645086B38C7}">
      <dgm:prSet phldrT="[文本]"/>
      <dgm:spPr/>
      <dgm:t>
        <a:bodyPr/>
        <a:lstStyle/>
        <a:p>
          <a:r>
            <a:rPr lang="zh-Hans" altLang="en-US" dirty="0"/>
            <a:t>新框架</a:t>
          </a:r>
          <a:endParaRPr lang="zh-CN" altLang="en-US" dirty="0"/>
        </a:p>
      </dgm:t>
    </dgm:pt>
    <dgm:pt modelId="{4F972A70-F8EA-3148-B9AC-A8CC83F2AC1C}" type="parTrans" cxnId="{665E0A78-ED6C-9441-815D-749A5C207893}">
      <dgm:prSet/>
      <dgm:spPr/>
      <dgm:t>
        <a:bodyPr/>
        <a:lstStyle/>
        <a:p>
          <a:endParaRPr lang="zh-CN" altLang="en-US"/>
        </a:p>
      </dgm:t>
    </dgm:pt>
    <dgm:pt modelId="{14AD930C-6EA5-9B45-A1A3-4A5A8F969704}" type="sibTrans" cxnId="{665E0A78-ED6C-9441-815D-749A5C207893}">
      <dgm:prSet/>
      <dgm:spPr/>
      <dgm:t>
        <a:bodyPr/>
        <a:lstStyle/>
        <a:p>
          <a:endParaRPr lang="zh-CN" altLang="en-US"/>
        </a:p>
      </dgm:t>
    </dgm:pt>
    <dgm:pt modelId="{23F9A0D3-7D76-AF4D-8397-7441CA326E9B}">
      <dgm:prSet phldrT="[文本]"/>
      <dgm:spPr/>
      <dgm:t>
        <a:bodyPr/>
        <a:lstStyle/>
        <a:p>
          <a:r>
            <a:rPr lang="en" b="1" i="0" dirty="0"/>
            <a:t>React</a:t>
          </a:r>
          <a:r>
            <a:rPr lang="zh-Hans" altLang="en-US" b="1" i="0" dirty="0"/>
            <a:t>：</a:t>
          </a:r>
          <a:r>
            <a:rPr lang="zh-CN" altLang="en-US" b="0" i="0" dirty="0"/>
            <a:t> </a:t>
          </a:r>
          <a:r>
            <a:rPr lang="en" b="0" i="0" dirty="0"/>
            <a:t>JSX </a:t>
          </a:r>
          <a:r>
            <a:rPr lang="zh-CN" altLang="en-US" b="0" i="0" dirty="0"/>
            <a:t>语法到 </a:t>
          </a:r>
          <a:r>
            <a:rPr lang="en" b="0" i="0" dirty="0"/>
            <a:t>JavaScript </a:t>
          </a:r>
          <a:r>
            <a:rPr lang="zh-CN" altLang="en-US" b="0" i="0" dirty="0"/>
            <a:t>语言层面中，以更灵活地控制视图的渲染逻辑。</a:t>
          </a:r>
          <a:endParaRPr lang="zh-CN" altLang="en-US" dirty="0"/>
        </a:p>
      </dgm:t>
    </dgm:pt>
    <dgm:pt modelId="{3A29B984-FE57-7E46-9EDF-78B6C75F5408}" type="parTrans" cxnId="{97124FD6-30CB-7640-8957-4D3D30544DB4}">
      <dgm:prSet/>
      <dgm:spPr/>
      <dgm:t>
        <a:bodyPr/>
        <a:lstStyle/>
        <a:p>
          <a:endParaRPr lang="zh-CN" altLang="en-US"/>
        </a:p>
      </dgm:t>
    </dgm:pt>
    <dgm:pt modelId="{5AE2BDE5-8DCC-5646-8E3B-4B4AE4398D73}" type="sibTrans" cxnId="{97124FD6-30CB-7640-8957-4D3D30544DB4}">
      <dgm:prSet/>
      <dgm:spPr/>
      <dgm:t>
        <a:bodyPr/>
        <a:lstStyle/>
        <a:p>
          <a:endParaRPr lang="zh-CN" altLang="en-US"/>
        </a:p>
      </dgm:t>
    </dgm:pt>
    <dgm:pt modelId="{87BEE5F2-FA95-9743-9948-640A598E9CB8}">
      <dgm:prSet phldrT="[文本]"/>
      <dgm:spPr/>
      <dgm:t>
        <a:bodyPr/>
        <a:lstStyle/>
        <a:p>
          <a:r>
            <a:rPr lang="en-US" altLang="zh-CN" b="1" dirty="0" err="1"/>
            <a:t>V</a:t>
          </a:r>
          <a:r>
            <a:rPr lang="en-US" altLang="zh-Hans" b="1" dirty="0" err="1"/>
            <a:t>ue</a:t>
          </a:r>
          <a:r>
            <a:rPr lang="zh-Hans" altLang="en-US" dirty="0"/>
            <a:t>：</a:t>
          </a:r>
          <a:r>
            <a:rPr lang="zh-CN" altLang="en-US" b="0" i="0" dirty="0"/>
            <a:t>把一个组件相关的 </a:t>
          </a:r>
          <a:r>
            <a:rPr lang="en" b="0" i="0" dirty="0"/>
            <a:t>HTML </a:t>
          </a:r>
          <a:r>
            <a:rPr lang="zh-CN" altLang="en-US" b="0" i="0" dirty="0"/>
            <a:t>模版、</a:t>
          </a:r>
          <a:r>
            <a:rPr lang="en" b="0" i="0" dirty="0"/>
            <a:t>JavaScript </a:t>
          </a:r>
          <a:r>
            <a:rPr lang="zh-CN" altLang="en-US" b="0" i="0" dirty="0"/>
            <a:t>逻辑代码、</a:t>
          </a:r>
          <a:r>
            <a:rPr lang="en" b="0" i="0" dirty="0"/>
            <a:t>CSS </a:t>
          </a:r>
          <a:r>
            <a:rPr lang="zh-CN" altLang="en-US" b="0" i="0" dirty="0"/>
            <a:t>样式代码都写在一个文件里，这非常直观。</a:t>
          </a:r>
          <a:endParaRPr lang="zh-CN" altLang="en-US" dirty="0"/>
        </a:p>
      </dgm:t>
    </dgm:pt>
    <dgm:pt modelId="{DB949366-D07A-1844-A4F1-948283E070E2}" type="parTrans" cxnId="{339287DB-8E98-064E-8EE2-41E46F0676A6}">
      <dgm:prSet/>
      <dgm:spPr/>
      <dgm:t>
        <a:bodyPr/>
        <a:lstStyle/>
        <a:p>
          <a:endParaRPr lang="zh-CN" altLang="en-US"/>
        </a:p>
      </dgm:t>
    </dgm:pt>
    <dgm:pt modelId="{867BFD7E-A19A-0741-A4C9-EB4D2E3CDDD6}" type="sibTrans" cxnId="{339287DB-8E98-064E-8EE2-41E46F0676A6}">
      <dgm:prSet/>
      <dgm:spPr/>
      <dgm:t>
        <a:bodyPr/>
        <a:lstStyle/>
        <a:p>
          <a:endParaRPr lang="zh-CN" altLang="en-US"/>
        </a:p>
      </dgm:t>
    </dgm:pt>
    <dgm:pt modelId="{769A1355-4B79-904C-B5CD-FC26BE9C7E93}">
      <dgm:prSet/>
      <dgm:spPr/>
      <dgm:t>
        <a:bodyPr/>
        <a:lstStyle/>
        <a:p>
          <a:r>
            <a:rPr lang="zh-Hans" altLang="en-US" dirty="0"/>
            <a:t>新语言</a:t>
          </a:r>
          <a:endParaRPr lang="zh-CN" altLang="en-US" dirty="0"/>
        </a:p>
      </dgm:t>
    </dgm:pt>
    <dgm:pt modelId="{17E1C3CC-9E41-3E46-A075-CAD5A7605D50}" type="parTrans" cxnId="{5412607D-5655-264A-BF94-95126828E4E9}">
      <dgm:prSet/>
      <dgm:spPr/>
      <dgm:t>
        <a:bodyPr/>
        <a:lstStyle/>
        <a:p>
          <a:endParaRPr lang="zh-CN" altLang="en-US"/>
        </a:p>
      </dgm:t>
    </dgm:pt>
    <dgm:pt modelId="{49EF0211-F752-FD40-96D9-7BAC49E2C4A4}" type="sibTrans" cxnId="{5412607D-5655-264A-BF94-95126828E4E9}">
      <dgm:prSet/>
      <dgm:spPr/>
      <dgm:t>
        <a:bodyPr/>
        <a:lstStyle/>
        <a:p>
          <a:endParaRPr lang="zh-CN" altLang="en-US"/>
        </a:p>
      </dgm:t>
    </dgm:pt>
    <dgm:pt modelId="{6FCF3268-6F89-774A-8E7B-181162C928FC}">
      <dgm:prSet custT="1"/>
      <dgm:spPr/>
      <dgm:t>
        <a:bodyPr/>
        <a:lstStyle/>
        <a:p>
          <a:r>
            <a:rPr lang="en-US" altLang="zh-CN" sz="1400" b="1" dirty="0"/>
            <a:t>E</a:t>
          </a:r>
          <a:r>
            <a:rPr lang="en-US" altLang="zh-Hans" sz="1400" b="1" dirty="0"/>
            <a:t>S6</a:t>
          </a:r>
          <a:r>
            <a:rPr lang="zh-Hans" altLang="en-US" sz="1400" b="1" dirty="0"/>
            <a:t>：</a:t>
          </a:r>
          <a:r>
            <a:rPr lang="en" sz="1400" b="0" i="0" dirty="0"/>
            <a:t>ECMA </a:t>
          </a:r>
          <a:r>
            <a:rPr lang="zh-CN" altLang="en-US" sz="1400" b="0" i="0" dirty="0"/>
            <a:t>提出的 </a:t>
          </a:r>
          <a:r>
            <a:rPr lang="en" sz="1400" b="0" i="0" dirty="0"/>
            <a:t>JavaScript </a:t>
          </a:r>
          <a:r>
            <a:rPr lang="zh-CN" altLang="en-US" sz="1400" b="0" i="0" dirty="0"/>
            <a:t>模块化规范，它在语言的层面上实现了模块化。将逐渐取代 </a:t>
          </a:r>
          <a:r>
            <a:rPr lang="en" sz="1400" b="0" i="0" dirty="0" err="1"/>
            <a:t>CommonJS</a:t>
          </a:r>
          <a:r>
            <a:rPr lang="en" sz="1400" b="0" i="0" dirty="0"/>
            <a:t> </a:t>
          </a:r>
          <a:r>
            <a:rPr lang="zh-CN" altLang="en-US" sz="1400" b="0" i="0" dirty="0"/>
            <a:t>和 </a:t>
          </a:r>
          <a:r>
            <a:rPr lang="en" sz="1400" b="0" i="0" dirty="0"/>
            <a:t>AMD </a:t>
          </a:r>
          <a:r>
            <a:rPr lang="zh-CN" altLang="en-US" sz="1400" b="0" i="0" dirty="0"/>
            <a:t>规范；</a:t>
          </a:r>
          <a:endParaRPr lang="zh-CN" altLang="en-US" sz="1400" b="1" dirty="0"/>
        </a:p>
      </dgm:t>
    </dgm:pt>
    <dgm:pt modelId="{C6A9E6B9-3BF6-B245-B8CD-4D0DA77AD61D}" type="parTrans" cxnId="{E4E6FA28-58C7-CE4A-9552-B7EA8DEFADB2}">
      <dgm:prSet/>
      <dgm:spPr/>
      <dgm:t>
        <a:bodyPr/>
        <a:lstStyle/>
        <a:p>
          <a:endParaRPr lang="zh-CN" altLang="en-US"/>
        </a:p>
      </dgm:t>
    </dgm:pt>
    <dgm:pt modelId="{E927A073-D92C-C142-810D-706315C9F6E7}" type="sibTrans" cxnId="{E4E6FA28-58C7-CE4A-9552-B7EA8DEFADB2}">
      <dgm:prSet/>
      <dgm:spPr/>
      <dgm:t>
        <a:bodyPr/>
        <a:lstStyle/>
        <a:p>
          <a:endParaRPr lang="zh-CN" altLang="en-US"/>
        </a:p>
      </dgm:t>
    </dgm:pt>
    <dgm:pt modelId="{60AE8A29-BD61-4441-8158-74768A387CBD}">
      <dgm:prSet phldrT="[文本]"/>
      <dgm:spPr/>
      <dgm:t>
        <a:bodyPr/>
        <a:lstStyle/>
        <a:p>
          <a:r>
            <a:rPr lang="en" b="1" i="0" dirty="0"/>
            <a:t>Angular2</a:t>
          </a:r>
          <a:r>
            <a:rPr lang="zh-Hans" altLang="en-US" b="1" i="0" dirty="0"/>
            <a:t>：</a:t>
          </a:r>
          <a:r>
            <a:rPr lang="zh-CN" altLang="en-US" b="0" i="0" dirty="0"/>
            <a:t>推崇采用 </a:t>
          </a:r>
          <a:r>
            <a:rPr lang="en" b="0" i="0" dirty="0" err="1"/>
            <a:t>TypeScript</a:t>
          </a:r>
          <a:r>
            <a:rPr lang="en" b="0" i="0" dirty="0"/>
            <a:t> </a:t>
          </a:r>
          <a:r>
            <a:rPr lang="zh-CN" altLang="en-US" b="0" i="0" dirty="0"/>
            <a:t>语言去开发应用，并且可以通过注解的语法描述组件的各种属性</a:t>
          </a:r>
          <a:endParaRPr lang="zh-CN" altLang="en-US" dirty="0"/>
        </a:p>
      </dgm:t>
    </dgm:pt>
    <dgm:pt modelId="{20EACBE2-FFEC-4343-9318-125D04C8BC39}" type="parTrans" cxnId="{7BA09681-4F54-6A40-B1B8-3289C9AA4516}">
      <dgm:prSet/>
      <dgm:spPr/>
      <dgm:t>
        <a:bodyPr/>
        <a:lstStyle/>
        <a:p>
          <a:endParaRPr lang="zh-CN" altLang="en-US"/>
        </a:p>
      </dgm:t>
    </dgm:pt>
    <dgm:pt modelId="{8E53DC81-47AC-FD40-B0D6-FE1C4725367E}" type="sibTrans" cxnId="{7BA09681-4F54-6A40-B1B8-3289C9AA4516}">
      <dgm:prSet/>
      <dgm:spPr/>
      <dgm:t>
        <a:bodyPr/>
        <a:lstStyle/>
        <a:p>
          <a:endParaRPr lang="zh-CN" altLang="en-US"/>
        </a:p>
      </dgm:t>
    </dgm:pt>
    <dgm:pt modelId="{40957618-D84C-F74D-9DF4-6284700D6E26}">
      <dgm:prSet/>
      <dgm:spPr/>
      <dgm:t>
        <a:bodyPr/>
        <a:lstStyle/>
        <a:p>
          <a:r>
            <a:rPr lang="en" b="1" i="0" dirty="0"/>
            <a:t>ES6</a:t>
          </a:r>
          <a:r>
            <a:rPr lang="zh-Hans" altLang="en-US" b="1" i="0" dirty="0"/>
            <a:t>：</a:t>
          </a:r>
          <a:r>
            <a:rPr lang="en" b="0" i="0" dirty="0"/>
            <a:t>ECMAScript 6.0（</a:t>
          </a:r>
          <a:r>
            <a:rPr lang="zh-CN" altLang="en-US" b="0" i="0" dirty="0"/>
            <a:t>简称 </a:t>
          </a:r>
          <a:r>
            <a:rPr lang="en" b="0" i="0" dirty="0"/>
            <a:t>ES6）</a:t>
          </a:r>
          <a:r>
            <a:rPr lang="zh-CN" altLang="en-US" b="0" i="0" dirty="0"/>
            <a:t>是 </a:t>
          </a:r>
          <a:r>
            <a:rPr lang="en" b="0" i="0" dirty="0"/>
            <a:t>JavaScript </a:t>
          </a:r>
          <a:r>
            <a:rPr lang="zh-CN" altLang="en-US" b="0" i="0" dirty="0"/>
            <a:t>语言的下一代标准；</a:t>
          </a:r>
          <a:endParaRPr lang="zh-CN" altLang="en-US" dirty="0"/>
        </a:p>
      </dgm:t>
    </dgm:pt>
    <dgm:pt modelId="{20F9C3B6-A014-DE41-9122-4AB69167C1AD}" type="parTrans" cxnId="{57FFD565-CEEA-2F4E-AC70-EBC0C5A97DEF}">
      <dgm:prSet/>
      <dgm:spPr/>
      <dgm:t>
        <a:bodyPr/>
        <a:lstStyle/>
        <a:p>
          <a:endParaRPr lang="zh-CN" altLang="en-US"/>
        </a:p>
      </dgm:t>
    </dgm:pt>
    <dgm:pt modelId="{4DD61C1D-D33E-8B45-849A-F22A40B1BDC2}" type="sibTrans" cxnId="{57FFD565-CEEA-2F4E-AC70-EBC0C5A97DEF}">
      <dgm:prSet/>
      <dgm:spPr/>
      <dgm:t>
        <a:bodyPr/>
        <a:lstStyle/>
        <a:p>
          <a:endParaRPr lang="zh-CN" altLang="en-US"/>
        </a:p>
      </dgm:t>
    </dgm:pt>
    <dgm:pt modelId="{640D9ADC-C5AE-F243-9828-761E9C3548E3}">
      <dgm:prSet/>
      <dgm:spPr/>
      <dgm:t>
        <a:bodyPr/>
        <a:lstStyle/>
        <a:p>
          <a:r>
            <a:rPr lang="en" b="1" i="0" dirty="0" err="1"/>
            <a:t>TypeScript</a:t>
          </a:r>
          <a:r>
            <a:rPr lang="zh-Hans" altLang="en-US" b="1" i="0" dirty="0"/>
            <a:t>：</a:t>
          </a:r>
          <a:r>
            <a:rPr lang="en" b="0" i="0" dirty="0"/>
            <a:t>JavaScript </a:t>
          </a:r>
          <a:r>
            <a:rPr lang="zh-CN" altLang="en-US" b="0" i="0" dirty="0"/>
            <a:t>的一个超集，由 </a:t>
          </a:r>
          <a:r>
            <a:rPr lang="en" b="0" i="0" dirty="0"/>
            <a:t>Microsoft </a:t>
          </a:r>
          <a:r>
            <a:rPr lang="zh-CN" altLang="en-US" b="0" i="0" dirty="0"/>
            <a:t>开发并开源，提供了静态类型检查；</a:t>
          </a:r>
          <a:endParaRPr lang="zh-CN" altLang="en-US" dirty="0"/>
        </a:p>
      </dgm:t>
    </dgm:pt>
    <dgm:pt modelId="{3D310754-3DE6-7546-9A68-79AA538D0599}" type="parTrans" cxnId="{42A31F6B-3D3C-814E-B96C-970C3358AEF7}">
      <dgm:prSet/>
      <dgm:spPr/>
      <dgm:t>
        <a:bodyPr/>
        <a:lstStyle/>
        <a:p>
          <a:endParaRPr lang="zh-CN" altLang="en-US"/>
        </a:p>
      </dgm:t>
    </dgm:pt>
    <dgm:pt modelId="{22AF632E-3AE8-CD42-8BB4-255E9ACA4ED9}" type="sibTrans" cxnId="{42A31F6B-3D3C-814E-B96C-970C3358AEF7}">
      <dgm:prSet/>
      <dgm:spPr/>
      <dgm:t>
        <a:bodyPr/>
        <a:lstStyle/>
        <a:p>
          <a:endParaRPr lang="zh-CN" altLang="en-US"/>
        </a:p>
      </dgm:t>
    </dgm:pt>
    <dgm:pt modelId="{3A8B357C-9A5C-F04A-83B4-B4E4084F1752}">
      <dgm:prSet/>
      <dgm:spPr/>
      <dgm:t>
        <a:bodyPr/>
        <a:lstStyle/>
        <a:p>
          <a:r>
            <a:rPr lang="en" b="1" i="0" dirty="0"/>
            <a:t>SCSS</a:t>
          </a:r>
          <a:r>
            <a:rPr lang="zh-Hans" altLang="en-US" b="1" i="0" dirty="0"/>
            <a:t>：</a:t>
          </a:r>
          <a:r>
            <a:rPr lang="zh-CN" altLang="en-US" b="0" i="0" dirty="0"/>
            <a:t>一种 </a:t>
          </a:r>
          <a:r>
            <a:rPr lang="en" b="0" i="0" dirty="0"/>
            <a:t>CSS </a:t>
          </a:r>
          <a:r>
            <a:rPr lang="zh-CN" altLang="en-US" b="0" i="0" dirty="0"/>
            <a:t>预处理器，基本思想是用和 </a:t>
          </a:r>
          <a:r>
            <a:rPr lang="en" b="0" i="0" dirty="0"/>
            <a:t>CSS </a:t>
          </a:r>
          <a:r>
            <a:rPr lang="zh-CN" altLang="en-US" b="0" i="0" dirty="0"/>
            <a:t>相似的编程语言写完后再编译成正常的 </a:t>
          </a:r>
          <a:r>
            <a:rPr lang="en" b="0" i="0" dirty="0"/>
            <a:t>CSS </a:t>
          </a:r>
          <a:r>
            <a:rPr lang="zh-CN" altLang="en-US" b="0" i="0" dirty="0"/>
            <a:t>文件。</a:t>
          </a:r>
          <a:endParaRPr lang="zh-CN" altLang="en-US" dirty="0"/>
        </a:p>
      </dgm:t>
    </dgm:pt>
    <dgm:pt modelId="{69CC0E0B-EC05-A84E-A0B6-E78E4802DB52}" type="parTrans" cxnId="{9F21B14E-B3CE-1C4D-974D-7F2EB39597B8}">
      <dgm:prSet/>
      <dgm:spPr/>
      <dgm:t>
        <a:bodyPr/>
        <a:lstStyle/>
        <a:p>
          <a:endParaRPr lang="zh-CN" altLang="en-US"/>
        </a:p>
      </dgm:t>
    </dgm:pt>
    <dgm:pt modelId="{D747E4CA-06AA-0B45-B651-E70C74A6E522}" type="sibTrans" cxnId="{9F21B14E-B3CE-1C4D-974D-7F2EB39597B8}">
      <dgm:prSet/>
      <dgm:spPr/>
      <dgm:t>
        <a:bodyPr/>
        <a:lstStyle/>
        <a:p>
          <a:endParaRPr lang="zh-CN" altLang="en-US"/>
        </a:p>
      </dgm:t>
    </dgm:pt>
    <dgm:pt modelId="{DA74A2D7-9EF9-C742-A5B1-3DDD539D8A78}" type="pres">
      <dgm:prSet presAssocID="{0DD33855-6B3F-204D-887B-6D1E5E891C1B}" presName="linearFlow" presStyleCnt="0">
        <dgm:presLayoutVars>
          <dgm:dir/>
          <dgm:animLvl val="lvl"/>
          <dgm:resizeHandles val="exact"/>
        </dgm:presLayoutVars>
      </dgm:prSet>
      <dgm:spPr/>
    </dgm:pt>
    <dgm:pt modelId="{EED0D60A-16ED-B545-89E0-570A30DE37F5}" type="pres">
      <dgm:prSet presAssocID="{4338723A-1BDC-104C-BB8A-DF52068BE257}" presName="composite" presStyleCnt="0"/>
      <dgm:spPr/>
    </dgm:pt>
    <dgm:pt modelId="{48B83BA1-3AFF-3440-B1B3-4A4B55E7D389}" type="pres">
      <dgm:prSet presAssocID="{4338723A-1BDC-104C-BB8A-DF52068BE257}" presName="parentText" presStyleLbl="alignNode1" presStyleIdx="0" presStyleCnt="3">
        <dgm:presLayoutVars>
          <dgm:chMax val="1"/>
          <dgm:bulletEnabled val="1"/>
        </dgm:presLayoutVars>
      </dgm:prSet>
      <dgm:spPr/>
    </dgm:pt>
    <dgm:pt modelId="{8538F794-8145-B84C-A604-6CE30D6328A7}" type="pres">
      <dgm:prSet presAssocID="{4338723A-1BDC-104C-BB8A-DF52068BE257}" presName="descendantText" presStyleLbl="alignAcc1" presStyleIdx="0" presStyleCnt="3">
        <dgm:presLayoutVars>
          <dgm:bulletEnabled val="1"/>
        </dgm:presLayoutVars>
      </dgm:prSet>
      <dgm:spPr/>
    </dgm:pt>
    <dgm:pt modelId="{CD94FE82-C452-7E45-8806-AD847B6CBF28}" type="pres">
      <dgm:prSet presAssocID="{38EBA043-2334-C843-9B7F-F530EA47A5F4}" presName="sp" presStyleCnt="0"/>
      <dgm:spPr/>
    </dgm:pt>
    <dgm:pt modelId="{09171BA2-E57F-A44E-B807-9DCF26C4741A}" type="pres">
      <dgm:prSet presAssocID="{C4617B1F-F154-794D-B3FA-C645086B38C7}" presName="composite" presStyleCnt="0"/>
      <dgm:spPr/>
    </dgm:pt>
    <dgm:pt modelId="{FBA9ED89-08C1-C142-84B6-F01EA7A96E96}" type="pres">
      <dgm:prSet presAssocID="{C4617B1F-F154-794D-B3FA-C645086B38C7}" presName="parentText" presStyleLbl="alignNode1" presStyleIdx="1" presStyleCnt="3">
        <dgm:presLayoutVars>
          <dgm:chMax val="1"/>
          <dgm:bulletEnabled val="1"/>
        </dgm:presLayoutVars>
      </dgm:prSet>
      <dgm:spPr/>
    </dgm:pt>
    <dgm:pt modelId="{113BAF72-5238-C040-B54B-863CA5BE0D2D}" type="pres">
      <dgm:prSet presAssocID="{C4617B1F-F154-794D-B3FA-C645086B38C7}" presName="descendantText" presStyleLbl="alignAcc1" presStyleIdx="1" presStyleCnt="3">
        <dgm:presLayoutVars>
          <dgm:bulletEnabled val="1"/>
        </dgm:presLayoutVars>
      </dgm:prSet>
      <dgm:spPr/>
    </dgm:pt>
    <dgm:pt modelId="{ECA5A8C1-833A-AC4C-8781-E61AB64EF85E}" type="pres">
      <dgm:prSet presAssocID="{14AD930C-6EA5-9B45-A1A3-4A5A8F969704}" presName="sp" presStyleCnt="0"/>
      <dgm:spPr/>
    </dgm:pt>
    <dgm:pt modelId="{48A78CB7-311E-094B-9EE8-ADA506AC8C1D}" type="pres">
      <dgm:prSet presAssocID="{769A1355-4B79-904C-B5CD-FC26BE9C7E93}" presName="composite" presStyleCnt="0"/>
      <dgm:spPr/>
    </dgm:pt>
    <dgm:pt modelId="{569BD89F-B818-A444-8EEA-582E01625F7F}" type="pres">
      <dgm:prSet presAssocID="{769A1355-4B79-904C-B5CD-FC26BE9C7E93}" presName="parentText" presStyleLbl="alignNode1" presStyleIdx="2" presStyleCnt="3">
        <dgm:presLayoutVars>
          <dgm:chMax val="1"/>
          <dgm:bulletEnabled val="1"/>
        </dgm:presLayoutVars>
      </dgm:prSet>
      <dgm:spPr/>
    </dgm:pt>
    <dgm:pt modelId="{29E7F896-5E0B-3B4C-A06E-F8757F5A061F}" type="pres">
      <dgm:prSet presAssocID="{769A1355-4B79-904C-B5CD-FC26BE9C7E93}" presName="descendantText" presStyleLbl="alignAcc1" presStyleIdx="2" presStyleCnt="3">
        <dgm:presLayoutVars>
          <dgm:bulletEnabled val="1"/>
        </dgm:presLayoutVars>
      </dgm:prSet>
      <dgm:spPr/>
    </dgm:pt>
  </dgm:ptLst>
  <dgm:cxnLst>
    <dgm:cxn modelId="{305A7C06-B12A-6048-ADE4-489373FEC4D0}" type="presOf" srcId="{29C049BD-34FA-174D-971C-CEA08F8C4CE2}" destId="{8538F794-8145-B84C-A604-6CE30D6328A7}" srcOrd="0" destOrd="1" presId="urn:microsoft.com/office/officeart/2005/8/layout/chevron2"/>
    <dgm:cxn modelId="{F7BC5E14-9668-8D47-BC29-680D1647E6FB}" type="presOf" srcId="{3A8B357C-9A5C-F04A-83B4-B4E4084F1752}" destId="{29E7F896-5E0B-3B4C-A06E-F8757F5A061F}" srcOrd="0" destOrd="2" presId="urn:microsoft.com/office/officeart/2005/8/layout/chevron2"/>
    <dgm:cxn modelId="{D4375A15-7F1C-0A4F-921D-4706E2362D71}" type="presOf" srcId="{0DD33855-6B3F-204D-887B-6D1E5E891C1B}" destId="{DA74A2D7-9EF9-C742-A5B1-3DDD539D8A78}" srcOrd="0" destOrd="0" presId="urn:microsoft.com/office/officeart/2005/8/layout/chevron2"/>
    <dgm:cxn modelId="{08F43523-DABB-814A-A99D-1C73B384FABD}" srcId="{4338723A-1BDC-104C-BB8A-DF52068BE257}" destId="{29C049BD-34FA-174D-971C-CEA08F8C4CE2}" srcOrd="1" destOrd="0" parTransId="{F4168EB9-C871-7E47-B132-7037CBE55F15}" sibTransId="{513795A6-E43E-064F-9D3D-A76CD2D423CF}"/>
    <dgm:cxn modelId="{D0F03C25-0EAE-2242-B074-FC2593751E28}" type="presOf" srcId="{87BEE5F2-FA95-9743-9948-640A598E9CB8}" destId="{113BAF72-5238-C040-B54B-863CA5BE0D2D}" srcOrd="0" destOrd="1" presId="urn:microsoft.com/office/officeart/2005/8/layout/chevron2"/>
    <dgm:cxn modelId="{E4E6FA28-58C7-CE4A-9552-B7EA8DEFADB2}" srcId="{4338723A-1BDC-104C-BB8A-DF52068BE257}" destId="{6FCF3268-6F89-774A-8E7B-181162C928FC}" srcOrd="2" destOrd="0" parTransId="{C6A9E6B9-3BF6-B245-B8CD-4D0DA77AD61D}" sibTransId="{E927A073-D92C-C142-810D-706315C9F6E7}"/>
    <dgm:cxn modelId="{0ADE2A33-A3CF-D94B-9450-3F2953A69098}" type="presOf" srcId="{769A1355-4B79-904C-B5CD-FC26BE9C7E93}" destId="{569BD89F-B818-A444-8EEA-582E01625F7F}" srcOrd="0" destOrd="0" presId="urn:microsoft.com/office/officeart/2005/8/layout/chevron2"/>
    <dgm:cxn modelId="{546C6536-5271-2845-81F5-F1CE580859B1}" type="presOf" srcId="{C4617B1F-F154-794D-B3FA-C645086B38C7}" destId="{FBA9ED89-08C1-C142-84B6-F01EA7A96E96}" srcOrd="0" destOrd="0" presId="urn:microsoft.com/office/officeart/2005/8/layout/chevron2"/>
    <dgm:cxn modelId="{9F21B14E-B3CE-1C4D-974D-7F2EB39597B8}" srcId="{769A1355-4B79-904C-B5CD-FC26BE9C7E93}" destId="{3A8B357C-9A5C-F04A-83B4-B4E4084F1752}" srcOrd="2" destOrd="0" parTransId="{69CC0E0B-EC05-A84E-A0B6-E78E4802DB52}" sibTransId="{D747E4CA-06AA-0B45-B651-E70C74A6E522}"/>
    <dgm:cxn modelId="{57FFD565-CEEA-2F4E-AC70-EBC0C5A97DEF}" srcId="{769A1355-4B79-904C-B5CD-FC26BE9C7E93}" destId="{40957618-D84C-F74D-9DF4-6284700D6E26}" srcOrd="0" destOrd="0" parTransId="{20F9C3B6-A014-DE41-9122-4AB69167C1AD}" sibTransId="{4DD61C1D-D33E-8B45-849A-F22A40B1BDC2}"/>
    <dgm:cxn modelId="{42A31F6B-3D3C-814E-B96C-970C3358AEF7}" srcId="{769A1355-4B79-904C-B5CD-FC26BE9C7E93}" destId="{640D9ADC-C5AE-F243-9828-761E9C3548E3}" srcOrd="1" destOrd="0" parTransId="{3D310754-3DE6-7546-9A68-79AA538D0599}" sibTransId="{22AF632E-3AE8-CD42-8BB4-255E9ACA4ED9}"/>
    <dgm:cxn modelId="{BCCF286E-9569-9341-ABE1-4ADFF7170195}" srcId="{0DD33855-6B3F-204D-887B-6D1E5E891C1B}" destId="{4338723A-1BDC-104C-BB8A-DF52068BE257}" srcOrd="0" destOrd="0" parTransId="{7C1401D7-8E35-6346-BC05-C6206A498BFE}" sibTransId="{38EBA043-2334-C843-9B7F-F530EA47A5F4}"/>
    <dgm:cxn modelId="{8C402372-DCAE-7244-BD2E-B338B7153EC0}" type="presOf" srcId="{EE4E819F-FE99-3548-B13F-2632CEB95114}" destId="{8538F794-8145-B84C-A604-6CE30D6328A7}" srcOrd="0" destOrd="0" presId="urn:microsoft.com/office/officeart/2005/8/layout/chevron2"/>
    <dgm:cxn modelId="{665E0A78-ED6C-9441-815D-749A5C207893}" srcId="{0DD33855-6B3F-204D-887B-6D1E5E891C1B}" destId="{C4617B1F-F154-794D-B3FA-C645086B38C7}" srcOrd="1" destOrd="0" parTransId="{4F972A70-F8EA-3148-B9AC-A8CC83F2AC1C}" sibTransId="{14AD930C-6EA5-9B45-A1A3-4A5A8F969704}"/>
    <dgm:cxn modelId="{1148807A-7DC4-0242-9A4D-52EA6EEA9F96}" type="presOf" srcId="{640D9ADC-C5AE-F243-9828-761E9C3548E3}" destId="{29E7F896-5E0B-3B4C-A06E-F8757F5A061F}" srcOrd="0" destOrd="1" presId="urn:microsoft.com/office/officeart/2005/8/layout/chevron2"/>
    <dgm:cxn modelId="{5412607D-5655-264A-BF94-95126828E4E9}" srcId="{0DD33855-6B3F-204D-887B-6D1E5E891C1B}" destId="{769A1355-4B79-904C-B5CD-FC26BE9C7E93}" srcOrd="2" destOrd="0" parTransId="{17E1C3CC-9E41-3E46-A075-CAD5A7605D50}" sibTransId="{49EF0211-F752-FD40-96D9-7BAC49E2C4A4}"/>
    <dgm:cxn modelId="{7BA09681-4F54-6A40-B1B8-3289C9AA4516}" srcId="{C4617B1F-F154-794D-B3FA-C645086B38C7}" destId="{60AE8A29-BD61-4441-8158-74768A387CBD}" srcOrd="2" destOrd="0" parTransId="{20EACBE2-FFEC-4343-9318-125D04C8BC39}" sibTransId="{8E53DC81-47AC-FD40-B0D6-FE1C4725367E}"/>
    <dgm:cxn modelId="{E11C038E-DCA4-3540-A3DB-A10CB8651ABE}" type="presOf" srcId="{23F9A0D3-7D76-AF4D-8397-7441CA326E9B}" destId="{113BAF72-5238-C040-B54B-863CA5BE0D2D}" srcOrd="0" destOrd="0" presId="urn:microsoft.com/office/officeart/2005/8/layout/chevron2"/>
    <dgm:cxn modelId="{664AD9BD-F3B1-1D49-88D2-B53E25214DD0}" type="presOf" srcId="{40957618-D84C-F74D-9DF4-6284700D6E26}" destId="{29E7F896-5E0B-3B4C-A06E-F8757F5A061F}" srcOrd="0" destOrd="0" presId="urn:microsoft.com/office/officeart/2005/8/layout/chevron2"/>
    <dgm:cxn modelId="{B77E36C4-2912-0A44-882E-622C8C913825}" type="presOf" srcId="{60AE8A29-BD61-4441-8158-74768A387CBD}" destId="{113BAF72-5238-C040-B54B-863CA5BE0D2D}" srcOrd="0" destOrd="2" presId="urn:microsoft.com/office/officeart/2005/8/layout/chevron2"/>
    <dgm:cxn modelId="{97124FD6-30CB-7640-8957-4D3D30544DB4}" srcId="{C4617B1F-F154-794D-B3FA-C645086B38C7}" destId="{23F9A0D3-7D76-AF4D-8397-7441CA326E9B}" srcOrd="0" destOrd="0" parTransId="{3A29B984-FE57-7E46-9EDF-78B6C75F5408}" sibTransId="{5AE2BDE5-8DCC-5646-8E3B-4B4AE4398D73}"/>
    <dgm:cxn modelId="{339287DB-8E98-064E-8EE2-41E46F0676A6}" srcId="{C4617B1F-F154-794D-B3FA-C645086B38C7}" destId="{87BEE5F2-FA95-9743-9948-640A598E9CB8}" srcOrd="1" destOrd="0" parTransId="{DB949366-D07A-1844-A4F1-948283E070E2}" sibTransId="{867BFD7E-A19A-0741-A4C9-EB4D2E3CDDD6}"/>
    <dgm:cxn modelId="{BD931FE0-D5BD-1C46-94EB-FAD8B979FA47}" type="presOf" srcId="{6FCF3268-6F89-774A-8E7B-181162C928FC}" destId="{8538F794-8145-B84C-A604-6CE30D6328A7}" srcOrd="0" destOrd="2" presId="urn:microsoft.com/office/officeart/2005/8/layout/chevron2"/>
    <dgm:cxn modelId="{300CBDE2-E1F6-EC47-8C87-A9718EE2EE8D}" srcId="{4338723A-1BDC-104C-BB8A-DF52068BE257}" destId="{EE4E819F-FE99-3548-B13F-2632CEB95114}" srcOrd="0" destOrd="0" parTransId="{BB01E90E-85D2-F540-943E-5A8B38A0C306}" sibTransId="{81BFFF4A-D0F2-304B-8615-491187AC9738}"/>
    <dgm:cxn modelId="{2B3F4DE7-74CE-0046-B28E-76FBD4ADE348}" type="presOf" srcId="{4338723A-1BDC-104C-BB8A-DF52068BE257}" destId="{48B83BA1-3AFF-3440-B1B3-4A4B55E7D389}" srcOrd="0" destOrd="0" presId="urn:microsoft.com/office/officeart/2005/8/layout/chevron2"/>
    <dgm:cxn modelId="{B52D37D8-C0F6-9D4F-8FBC-E69F8BDEA71E}" type="presParOf" srcId="{DA74A2D7-9EF9-C742-A5B1-3DDD539D8A78}" destId="{EED0D60A-16ED-B545-89E0-570A30DE37F5}" srcOrd="0" destOrd="0" presId="urn:microsoft.com/office/officeart/2005/8/layout/chevron2"/>
    <dgm:cxn modelId="{0E86FBE1-CF12-3E42-AB19-BBFFED699B42}" type="presParOf" srcId="{EED0D60A-16ED-B545-89E0-570A30DE37F5}" destId="{48B83BA1-3AFF-3440-B1B3-4A4B55E7D389}" srcOrd="0" destOrd="0" presId="urn:microsoft.com/office/officeart/2005/8/layout/chevron2"/>
    <dgm:cxn modelId="{BF5CB929-360D-874B-90F5-8E7D6B89B4C9}" type="presParOf" srcId="{EED0D60A-16ED-B545-89E0-570A30DE37F5}" destId="{8538F794-8145-B84C-A604-6CE30D6328A7}" srcOrd="1" destOrd="0" presId="urn:microsoft.com/office/officeart/2005/8/layout/chevron2"/>
    <dgm:cxn modelId="{C34831E6-5868-AB45-97BB-DF7EEB2C29AB}" type="presParOf" srcId="{DA74A2D7-9EF9-C742-A5B1-3DDD539D8A78}" destId="{CD94FE82-C452-7E45-8806-AD847B6CBF28}" srcOrd="1" destOrd="0" presId="urn:microsoft.com/office/officeart/2005/8/layout/chevron2"/>
    <dgm:cxn modelId="{70FC5C27-307F-8C4B-80DC-181A3DE86F6A}" type="presParOf" srcId="{DA74A2D7-9EF9-C742-A5B1-3DDD539D8A78}" destId="{09171BA2-E57F-A44E-B807-9DCF26C4741A}" srcOrd="2" destOrd="0" presId="urn:microsoft.com/office/officeart/2005/8/layout/chevron2"/>
    <dgm:cxn modelId="{6A1D8DD0-EAA4-D148-96A1-C9A56D357B91}" type="presParOf" srcId="{09171BA2-E57F-A44E-B807-9DCF26C4741A}" destId="{FBA9ED89-08C1-C142-84B6-F01EA7A96E96}" srcOrd="0" destOrd="0" presId="urn:microsoft.com/office/officeart/2005/8/layout/chevron2"/>
    <dgm:cxn modelId="{46ED399E-BD7F-054D-89FA-76E9C1A6402A}" type="presParOf" srcId="{09171BA2-E57F-A44E-B807-9DCF26C4741A}" destId="{113BAF72-5238-C040-B54B-863CA5BE0D2D}" srcOrd="1" destOrd="0" presId="urn:microsoft.com/office/officeart/2005/8/layout/chevron2"/>
    <dgm:cxn modelId="{CAF7F16C-36B3-F84C-AC8C-13DE8FCD1FE9}" type="presParOf" srcId="{DA74A2D7-9EF9-C742-A5B1-3DDD539D8A78}" destId="{ECA5A8C1-833A-AC4C-8781-E61AB64EF85E}" srcOrd="3" destOrd="0" presId="urn:microsoft.com/office/officeart/2005/8/layout/chevron2"/>
    <dgm:cxn modelId="{E7B330B9-32EE-CE43-BCA3-099C95E00B4C}" type="presParOf" srcId="{DA74A2D7-9EF9-C742-A5B1-3DDD539D8A78}" destId="{48A78CB7-311E-094B-9EE8-ADA506AC8C1D}" srcOrd="4" destOrd="0" presId="urn:microsoft.com/office/officeart/2005/8/layout/chevron2"/>
    <dgm:cxn modelId="{15DA6268-5F5F-EA4F-9308-A1262B047B96}" type="presParOf" srcId="{48A78CB7-311E-094B-9EE8-ADA506AC8C1D}" destId="{569BD89F-B818-A444-8EEA-582E01625F7F}" srcOrd="0" destOrd="0" presId="urn:microsoft.com/office/officeart/2005/8/layout/chevron2"/>
    <dgm:cxn modelId="{B0193E26-7CBC-FE4A-A137-90E2A917585F}" type="presParOf" srcId="{48A78CB7-311E-094B-9EE8-ADA506AC8C1D}" destId="{29E7F896-5E0B-3B4C-A06E-F8757F5A061F}" srcOrd="1" destOrd="0" presId="urn:microsoft.com/office/officeart/2005/8/layout/chevron2"/>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8B83BA1-3AFF-3440-B1B3-4A4B55E7D389}">
      <dsp:nvSpPr>
        <dsp:cNvPr id="0" name=""/>
        <dsp:cNvSpPr/>
      </dsp:nvSpPr>
      <dsp:spPr>
        <a:xfrm rot="5400000">
          <a:off x="-236795" y="238852"/>
          <a:ext cx="1578634" cy="1105044"/>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r>
            <a:rPr lang="zh-Hans" altLang="en-US" sz="2700" kern="1200" dirty="0"/>
            <a:t>模块化</a:t>
          </a:r>
          <a:endParaRPr lang="zh-CN" altLang="en-US" sz="2700" kern="1200" dirty="0"/>
        </a:p>
      </dsp:txBody>
      <dsp:txXfrm rot="-5400000">
        <a:off x="0" y="554579"/>
        <a:ext cx="1105044" cy="473590"/>
      </dsp:txXfrm>
    </dsp:sp>
    <dsp:sp modelId="{8538F794-8145-B84C-A604-6CE30D6328A7}">
      <dsp:nvSpPr>
        <dsp:cNvPr id="0" name=""/>
        <dsp:cNvSpPr/>
      </dsp:nvSpPr>
      <dsp:spPr>
        <a:xfrm rot="5400000">
          <a:off x="5297265" y="-4190163"/>
          <a:ext cx="1026112" cy="941055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99568" tIns="8890" rIns="8890" bIns="8890" numCol="1" spcCol="1270" anchor="ctr" anchorCtr="0">
          <a:noAutofit/>
        </a:bodyPr>
        <a:lstStyle/>
        <a:p>
          <a:pPr marL="114300" lvl="1" indent="-114300" algn="l" defTabSz="622300">
            <a:lnSpc>
              <a:spcPct val="90000"/>
            </a:lnSpc>
            <a:spcBef>
              <a:spcPct val="0"/>
            </a:spcBef>
            <a:spcAft>
              <a:spcPct val="15000"/>
            </a:spcAft>
            <a:buChar char="•"/>
          </a:pPr>
          <a:r>
            <a:rPr lang="en" sz="1400" b="1" i="0" kern="1200" dirty="0" err="1"/>
            <a:t>CommonJS</a:t>
          </a:r>
          <a:r>
            <a:rPr lang="zh-Hans" altLang="en-US" sz="1400" b="1" i="0" kern="1200" dirty="0"/>
            <a:t>：  </a:t>
          </a:r>
          <a:r>
            <a:rPr lang="zh-CN" altLang="en-US" sz="1400" b="0" i="0" kern="1200" dirty="0"/>
            <a:t>核心思想是通过</a:t>
          </a:r>
          <a:r>
            <a:rPr lang="en" sz="1400" b="0" i="0" kern="1200" dirty="0"/>
            <a:t>require</a:t>
          </a:r>
          <a:r>
            <a:rPr lang="zh-CN" altLang="en-US" sz="1400" b="0" i="0" kern="1200" dirty="0"/>
            <a:t>方法来同步地加载依赖的其他模块，通过</a:t>
          </a:r>
          <a:r>
            <a:rPr lang="en" sz="1400" b="0" i="0" kern="1200" dirty="0" err="1"/>
            <a:t>module.exports</a:t>
          </a:r>
          <a:r>
            <a:rPr lang="zh-CN" altLang="en-US" sz="1400" b="0" i="0" kern="1200" dirty="0"/>
            <a:t>导出需要暴露的接口；</a:t>
          </a:r>
          <a:endParaRPr lang="zh-CN" altLang="en-US" sz="1400" kern="1200" dirty="0"/>
        </a:p>
        <a:p>
          <a:pPr marL="114300" lvl="1" indent="-114300" algn="l" defTabSz="622300">
            <a:lnSpc>
              <a:spcPct val="90000"/>
            </a:lnSpc>
            <a:spcBef>
              <a:spcPct val="0"/>
            </a:spcBef>
            <a:spcAft>
              <a:spcPct val="15000"/>
            </a:spcAft>
            <a:buChar char="•"/>
          </a:pPr>
          <a:r>
            <a:rPr lang="en" sz="1400" b="1" i="0" kern="1200" dirty="0"/>
            <a:t>AMD</a:t>
          </a:r>
          <a:r>
            <a:rPr lang="zh-Hans" altLang="en-US" sz="1400" b="1" i="0" kern="1200" dirty="0"/>
            <a:t>：</a:t>
          </a:r>
          <a:r>
            <a:rPr lang="en" sz="1400" b="0" i="0" kern="1200" dirty="0"/>
            <a:t>JavaScript </a:t>
          </a:r>
          <a:r>
            <a:rPr lang="zh-CN" altLang="en-US" sz="1400" b="0" i="0" kern="1200" dirty="0"/>
            <a:t>模块化规范，与 </a:t>
          </a:r>
          <a:r>
            <a:rPr lang="en" sz="1400" b="0" i="0" kern="1200" dirty="0" err="1"/>
            <a:t>CommonJS</a:t>
          </a:r>
          <a:r>
            <a:rPr lang="en" sz="1400" b="0" i="0" kern="1200" dirty="0"/>
            <a:t> </a:t>
          </a:r>
          <a:r>
            <a:rPr lang="zh-CN" altLang="en-US" sz="1400" b="0" i="0" kern="1200" dirty="0"/>
            <a:t>最大的不同在于它采用异步的方式去加载依赖的模块；</a:t>
          </a:r>
          <a:endParaRPr lang="zh-CN" altLang="en-US" sz="1400" b="1" kern="1200" dirty="0"/>
        </a:p>
        <a:p>
          <a:pPr marL="114300" lvl="1" indent="-114300" algn="l" defTabSz="622300">
            <a:lnSpc>
              <a:spcPct val="90000"/>
            </a:lnSpc>
            <a:spcBef>
              <a:spcPct val="0"/>
            </a:spcBef>
            <a:spcAft>
              <a:spcPct val="15000"/>
            </a:spcAft>
            <a:buChar char="•"/>
          </a:pPr>
          <a:r>
            <a:rPr lang="en-US" altLang="zh-CN" sz="1400" b="1" kern="1200" dirty="0"/>
            <a:t>E</a:t>
          </a:r>
          <a:r>
            <a:rPr lang="en-US" altLang="zh-Hans" sz="1400" b="1" kern="1200" dirty="0"/>
            <a:t>S6</a:t>
          </a:r>
          <a:r>
            <a:rPr lang="zh-Hans" altLang="en-US" sz="1400" b="1" kern="1200" dirty="0"/>
            <a:t>：</a:t>
          </a:r>
          <a:r>
            <a:rPr lang="en" sz="1400" b="0" i="0" kern="1200" dirty="0"/>
            <a:t>ECMA </a:t>
          </a:r>
          <a:r>
            <a:rPr lang="zh-CN" altLang="en-US" sz="1400" b="0" i="0" kern="1200" dirty="0"/>
            <a:t>提出的 </a:t>
          </a:r>
          <a:r>
            <a:rPr lang="en" sz="1400" b="0" i="0" kern="1200" dirty="0"/>
            <a:t>JavaScript </a:t>
          </a:r>
          <a:r>
            <a:rPr lang="zh-CN" altLang="en-US" sz="1400" b="0" i="0" kern="1200" dirty="0"/>
            <a:t>模块化规范，它在语言的层面上实现了模块化。将逐渐取代 </a:t>
          </a:r>
          <a:r>
            <a:rPr lang="en" sz="1400" b="0" i="0" kern="1200" dirty="0" err="1"/>
            <a:t>CommonJS</a:t>
          </a:r>
          <a:r>
            <a:rPr lang="en" sz="1400" b="0" i="0" kern="1200" dirty="0"/>
            <a:t> </a:t>
          </a:r>
          <a:r>
            <a:rPr lang="zh-CN" altLang="en-US" sz="1400" b="0" i="0" kern="1200" dirty="0"/>
            <a:t>和 </a:t>
          </a:r>
          <a:r>
            <a:rPr lang="en" sz="1400" b="0" i="0" kern="1200" dirty="0"/>
            <a:t>AMD </a:t>
          </a:r>
          <a:r>
            <a:rPr lang="zh-CN" altLang="en-US" sz="1400" b="0" i="0" kern="1200" dirty="0"/>
            <a:t>规范；</a:t>
          </a:r>
          <a:endParaRPr lang="zh-CN" altLang="en-US" sz="1400" b="1" kern="1200" dirty="0"/>
        </a:p>
      </dsp:txBody>
      <dsp:txXfrm rot="-5400000">
        <a:off x="1105044" y="52149"/>
        <a:ext cx="9360464" cy="925930"/>
      </dsp:txXfrm>
    </dsp:sp>
    <dsp:sp modelId="{FBA9ED89-08C1-C142-84B6-F01EA7A96E96}">
      <dsp:nvSpPr>
        <dsp:cNvPr id="0" name=""/>
        <dsp:cNvSpPr/>
      </dsp:nvSpPr>
      <dsp:spPr>
        <a:xfrm rot="5400000">
          <a:off x="-236795" y="1623146"/>
          <a:ext cx="1578634" cy="1105044"/>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r>
            <a:rPr lang="zh-Hans" altLang="en-US" sz="2700" kern="1200" dirty="0"/>
            <a:t>新框架</a:t>
          </a:r>
          <a:endParaRPr lang="zh-CN" altLang="en-US" sz="2700" kern="1200" dirty="0"/>
        </a:p>
      </dsp:txBody>
      <dsp:txXfrm rot="-5400000">
        <a:off x="0" y="1938873"/>
        <a:ext cx="1105044" cy="473590"/>
      </dsp:txXfrm>
    </dsp:sp>
    <dsp:sp modelId="{113BAF72-5238-C040-B54B-863CA5BE0D2D}">
      <dsp:nvSpPr>
        <dsp:cNvPr id="0" name=""/>
        <dsp:cNvSpPr/>
      </dsp:nvSpPr>
      <dsp:spPr>
        <a:xfrm rot="5400000">
          <a:off x="5297265" y="-2805869"/>
          <a:ext cx="1026112" cy="941055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9525" rIns="9525" bIns="9525" numCol="1" spcCol="1270" anchor="ctr" anchorCtr="0">
          <a:noAutofit/>
        </a:bodyPr>
        <a:lstStyle/>
        <a:p>
          <a:pPr marL="114300" lvl="1" indent="-114300" algn="l" defTabSz="666750">
            <a:lnSpc>
              <a:spcPct val="90000"/>
            </a:lnSpc>
            <a:spcBef>
              <a:spcPct val="0"/>
            </a:spcBef>
            <a:spcAft>
              <a:spcPct val="15000"/>
            </a:spcAft>
            <a:buChar char="•"/>
          </a:pPr>
          <a:r>
            <a:rPr lang="en" sz="1500" b="1" i="0" kern="1200" dirty="0"/>
            <a:t>React</a:t>
          </a:r>
          <a:r>
            <a:rPr lang="zh-Hans" altLang="en-US" sz="1500" b="1" i="0" kern="1200" dirty="0"/>
            <a:t>：</a:t>
          </a:r>
          <a:r>
            <a:rPr lang="zh-CN" altLang="en-US" sz="1500" b="0" i="0" kern="1200" dirty="0"/>
            <a:t> </a:t>
          </a:r>
          <a:r>
            <a:rPr lang="en" sz="1500" b="0" i="0" kern="1200" dirty="0"/>
            <a:t>JSX </a:t>
          </a:r>
          <a:r>
            <a:rPr lang="zh-CN" altLang="en-US" sz="1500" b="0" i="0" kern="1200" dirty="0"/>
            <a:t>语法到 </a:t>
          </a:r>
          <a:r>
            <a:rPr lang="en" sz="1500" b="0" i="0" kern="1200" dirty="0"/>
            <a:t>JavaScript </a:t>
          </a:r>
          <a:r>
            <a:rPr lang="zh-CN" altLang="en-US" sz="1500" b="0" i="0" kern="1200" dirty="0"/>
            <a:t>语言层面中，以更灵活地控制视图的渲染逻辑。</a:t>
          </a:r>
          <a:endParaRPr lang="zh-CN" altLang="en-US" sz="1500" kern="1200" dirty="0"/>
        </a:p>
        <a:p>
          <a:pPr marL="114300" lvl="1" indent="-114300" algn="l" defTabSz="666750">
            <a:lnSpc>
              <a:spcPct val="90000"/>
            </a:lnSpc>
            <a:spcBef>
              <a:spcPct val="0"/>
            </a:spcBef>
            <a:spcAft>
              <a:spcPct val="15000"/>
            </a:spcAft>
            <a:buChar char="•"/>
          </a:pPr>
          <a:r>
            <a:rPr lang="en-US" altLang="zh-CN" sz="1500" b="1" kern="1200" dirty="0" err="1"/>
            <a:t>V</a:t>
          </a:r>
          <a:r>
            <a:rPr lang="en-US" altLang="zh-Hans" sz="1500" b="1" kern="1200" dirty="0" err="1"/>
            <a:t>ue</a:t>
          </a:r>
          <a:r>
            <a:rPr lang="zh-Hans" altLang="en-US" sz="1500" kern="1200" dirty="0"/>
            <a:t>：</a:t>
          </a:r>
          <a:r>
            <a:rPr lang="zh-CN" altLang="en-US" sz="1500" b="0" i="0" kern="1200" dirty="0"/>
            <a:t>把一个组件相关的 </a:t>
          </a:r>
          <a:r>
            <a:rPr lang="en" sz="1500" b="0" i="0" kern="1200" dirty="0"/>
            <a:t>HTML </a:t>
          </a:r>
          <a:r>
            <a:rPr lang="zh-CN" altLang="en-US" sz="1500" b="0" i="0" kern="1200" dirty="0"/>
            <a:t>模版、</a:t>
          </a:r>
          <a:r>
            <a:rPr lang="en" sz="1500" b="0" i="0" kern="1200" dirty="0"/>
            <a:t>JavaScript </a:t>
          </a:r>
          <a:r>
            <a:rPr lang="zh-CN" altLang="en-US" sz="1500" b="0" i="0" kern="1200" dirty="0"/>
            <a:t>逻辑代码、</a:t>
          </a:r>
          <a:r>
            <a:rPr lang="en" sz="1500" b="0" i="0" kern="1200" dirty="0"/>
            <a:t>CSS </a:t>
          </a:r>
          <a:r>
            <a:rPr lang="zh-CN" altLang="en-US" sz="1500" b="0" i="0" kern="1200" dirty="0"/>
            <a:t>样式代码都写在一个文件里，这非常直观。</a:t>
          </a:r>
          <a:endParaRPr lang="zh-CN" altLang="en-US" sz="1500" kern="1200" dirty="0"/>
        </a:p>
        <a:p>
          <a:pPr marL="114300" lvl="1" indent="-114300" algn="l" defTabSz="666750">
            <a:lnSpc>
              <a:spcPct val="90000"/>
            </a:lnSpc>
            <a:spcBef>
              <a:spcPct val="0"/>
            </a:spcBef>
            <a:spcAft>
              <a:spcPct val="15000"/>
            </a:spcAft>
            <a:buChar char="•"/>
          </a:pPr>
          <a:r>
            <a:rPr lang="en" sz="1500" b="1" i="0" kern="1200" dirty="0"/>
            <a:t>Angular2</a:t>
          </a:r>
          <a:r>
            <a:rPr lang="zh-Hans" altLang="en-US" sz="1500" b="1" i="0" kern="1200" dirty="0"/>
            <a:t>：</a:t>
          </a:r>
          <a:r>
            <a:rPr lang="zh-CN" altLang="en-US" sz="1500" b="0" i="0" kern="1200" dirty="0"/>
            <a:t>推崇采用 </a:t>
          </a:r>
          <a:r>
            <a:rPr lang="en" sz="1500" b="0" i="0" kern="1200" dirty="0" err="1"/>
            <a:t>TypeScript</a:t>
          </a:r>
          <a:r>
            <a:rPr lang="en" sz="1500" b="0" i="0" kern="1200" dirty="0"/>
            <a:t> </a:t>
          </a:r>
          <a:r>
            <a:rPr lang="zh-CN" altLang="en-US" sz="1500" b="0" i="0" kern="1200" dirty="0"/>
            <a:t>语言去开发应用，并且可以通过注解的语法描述组件的各种属性</a:t>
          </a:r>
          <a:endParaRPr lang="zh-CN" altLang="en-US" sz="1500" kern="1200" dirty="0"/>
        </a:p>
      </dsp:txBody>
      <dsp:txXfrm rot="-5400000">
        <a:off x="1105044" y="1436443"/>
        <a:ext cx="9360464" cy="925930"/>
      </dsp:txXfrm>
    </dsp:sp>
    <dsp:sp modelId="{569BD89F-B818-A444-8EEA-582E01625F7F}">
      <dsp:nvSpPr>
        <dsp:cNvPr id="0" name=""/>
        <dsp:cNvSpPr/>
      </dsp:nvSpPr>
      <dsp:spPr>
        <a:xfrm rot="5400000">
          <a:off x="-236795" y="3007440"/>
          <a:ext cx="1578634" cy="1105044"/>
        </a:xfrm>
        <a:prstGeom prst="chevron">
          <a:avLst/>
        </a:prstGeom>
        <a:solidFill>
          <a:schemeClr val="accent1">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17145" tIns="17145" rIns="17145" bIns="17145" numCol="1" spcCol="1270" anchor="ctr" anchorCtr="0">
          <a:noAutofit/>
        </a:bodyPr>
        <a:lstStyle/>
        <a:p>
          <a:pPr marL="0" lvl="0" indent="0" algn="ctr" defTabSz="1200150">
            <a:lnSpc>
              <a:spcPct val="90000"/>
            </a:lnSpc>
            <a:spcBef>
              <a:spcPct val="0"/>
            </a:spcBef>
            <a:spcAft>
              <a:spcPct val="35000"/>
            </a:spcAft>
            <a:buNone/>
          </a:pPr>
          <a:r>
            <a:rPr lang="zh-Hans" altLang="en-US" sz="2700" kern="1200" dirty="0"/>
            <a:t>新语言</a:t>
          </a:r>
          <a:endParaRPr lang="zh-CN" altLang="en-US" sz="2700" kern="1200" dirty="0"/>
        </a:p>
      </dsp:txBody>
      <dsp:txXfrm rot="-5400000">
        <a:off x="0" y="3323167"/>
        <a:ext cx="1105044" cy="473590"/>
      </dsp:txXfrm>
    </dsp:sp>
    <dsp:sp modelId="{29E7F896-5E0B-3B4C-A06E-F8757F5A061F}">
      <dsp:nvSpPr>
        <dsp:cNvPr id="0" name=""/>
        <dsp:cNvSpPr/>
      </dsp:nvSpPr>
      <dsp:spPr>
        <a:xfrm rot="5400000">
          <a:off x="5297265" y="-1421576"/>
          <a:ext cx="1026112" cy="9410555"/>
        </a:xfrm>
        <a:prstGeom prst="round2SameRect">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9525" rIns="9525" bIns="9525" numCol="1" spcCol="1270" anchor="ctr" anchorCtr="0">
          <a:noAutofit/>
        </a:bodyPr>
        <a:lstStyle/>
        <a:p>
          <a:pPr marL="114300" lvl="1" indent="-114300" algn="l" defTabSz="666750">
            <a:lnSpc>
              <a:spcPct val="90000"/>
            </a:lnSpc>
            <a:spcBef>
              <a:spcPct val="0"/>
            </a:spcBef>
            <a:spcAft>
              <a:spcPct val="15000"/>
            </a:spcAft>
            <a:buChar char="•"/>
          </a:pPr>
          <a:r>
            <a:rPr lang="en" sz="1500" b="1" i="0" kern="1200" dirty="0"/>
            <a:t>ES6</a:t>
          </a:r>
          <a:r>
            <a:rPr lang="zh-Hans" altLang="en-US" sz="1500" b="1" i="0" kern="1200" dirty="0"/>
            <a:t>：</a:t>
          </a:r>
          <a:r>
            <a:rPr lang="en" sz="1500" b="0" i="0" kern="1200" dirty="0"/>
            <a:t>ECMAScript 6.0（</a:t>
          </a:r>
          <a:r>
            <a:rPr lang="zh-CN" altLang="en-US" sz="1500" b="0" i="0" kern="1200" dirty="0"/>
            <a:t>简称 </a:t>
          </a:r>
          <a:r>
            <a:rPr lang="en" sz="1500" b="0" i="0" kern="1200" dirty="0"/>
            <a:t>ES6）</a:t>
          </a:r>
          <a:r>
            <a:rPr lang="zh-CN" altLang="en-US" sz="1500" b="0" i="0" kern="1200" dirty="0"/>
            <a:t>是 </a:t>
          </a:r>
          <a:r>
            <a:rPr lang="en" sz="1500" b="0" i="0" kern="1200" dirty="0"/>
            <a:t>JavaScript </a:t>
          </a:r>
          <a:r>
            <a:rPr lang="zh-CN" altLang="en-US" sz="1500" b="0" i="0" kern="1200" dirty="0"/>
            <a:t>语言的下一代标准；</a:t>
          </a:r>
          <a:endParaRPr lang="zh-CN" altLang="en-US" sz="1500" kern="1200" dirty="0"/>
        </a:p>
        <a:p>
          <a:pPr marL="114300" lvl="1" indent="-114300" algn="l" defTabSz="666750">
            <a:lnSpc>
              <a:spcPct val="90000"/>
            </a:lnSpc>
            <a:spcBef>
              <a:spcPct val="0"/>
            </a:spcBef>
            <a:spcAft>
              <a:spcPct val="15000"/>
            </a:spcAft>
            <a:buChar char="•"/>
          </a:pPr>
          <a:r>
            <a:rPr lang="en" sz="1500" b="1" i="0" kern="1200" dirty="0" err="1"/>
            <a:t>TypeScript</a:t>
          </a:r>
          <a:r>
            <a:rPr lang="zh-Hans" altLang="en-US" sz="1500" b="1" i="0" kern="1200" dirty="0"/>
            <a:t>：</a:t>
          </a:r>
          <a:r>
            <a:rPr lang="en" sz="1500" b="0" i="0" kern="1200" dirty="0"/>
            <a:t>JavaScript </a:t>
          </a:r>
          <a:r>
            <a:rPr lang="zh-CN" altLang="en-US" sz="1500" b="0" i="0" kern="1200" dirty="0"/>
            <a:t>的一个超集，由 </a:t>
          </a:r>
          <a:r>
            <a:rPr lang="en" sz="1500" b="0" i="0" kern="1200" dirty="0"/>
            <a:t>Microsoft </a:t>
          </a:r>
          <a:r>
            <a:rPr lang="zh-CN" altLang="en-US" sz="1500" b="0" i="0" kern="1200" dirty="0"/>
            <a:t>开发并开源，提供了静态类型检查；</a:t>
          </a:r>
          <a:endParaRPr lang="zh-CN" altLang="en-US" sz="1500" kern="1200" dirty="0"/>
        </a:p>
        <a:p>
          <a:pPr marL="114300" lvl="1" indent="-114300" algn="l" defTabSz="666750">
            <a:lnSpc>
              <a:spcPct val="90000"/>
            </a:lnSpc>
            <a:spcBef>
              <a:spcPct val="0"/>
            </a:spcBef>
            <a:spcAft>
              <a:spcPct val="15000"/>
            </a:spcAft>
            <a:buChar char="•"/>
          </a:pPr>
          <a:r>
            <a:rPr lang="en" sz="1500" b="1" i="0" kern="1200" dirty="0"/>
            <a:t>SCSS</a:t>
          </a:r>
          <a:r>
            <a:rPr lang="zh-Hans" altLang="en-US" sz="1500" b="1" i="0" kern="1200" dirty="0"/>
            <a:t>：</a:t>
          </a:r>
          <a:r>
            <a:rPr lang="zh-CN" altLang="en-US" sz="1500" b="0" i="0" kern="1200" dirty="0"/>
            <a:t>一种 </a:t>
          </a:r>
          <a:r>
            <a:rPr lang="en" sz="1500" b="0" i="0" kern="1200" dirty="0"/>
            <a:t>CSS </a:t>
          </a:r>
          <a:r>
            <a:rPr lang="zh-CN" altLang="en-US" sz="1500" b="0" i="0" kern="1200" dirty="0"/>
            <a:t>预处理器，基本思想是用和 </a:t>
          </a:r>
          <a:r>
            <a:rPr lang="en" sz="1500" b="0" i="0" kern="1200" dirty="0"/>
            <a:t>CSS </a:t>
          </a:r>
          <a:r>
            <a:rPr lang="zh-CN" altLang="en-US" sz="1500" b="0" i="0" kern="1200" dirty="0"/>
            <a:t>相似的编程语言写完后再编译成正常的 </a:t>
          </a:r>
          <a:r>
            <a:rPr lang="en" sz="1500" b="0" i="0" kern="1200" dirty="0"/>
            <a:t>CSS </a:t>
          </a:r>
          <a:r>
            <a:rPr lang="zh-CN" altLang="en-US" sz="1500" b="0" i="0" kern="1200" dirty="0"/>
            <a:t>文件。</a:t>
          </a:r>
          <a:endParaRPr lang="zh-CN" altLang="en-US" sz="1500" kern="1200" dirty="0"/>
        </a:p>
      </dsp:txBody>
      <dsp:txXfrm rot="-5400000">
        <a:off x="1105044" y="2820736"/>
        <a:ext cx="9360464" cy="925930"/>
      </dsp:txXfrm>
    </dsp:sp>
  </dsp:spTree>
</dsp:drawing>
</file>

<file path=ppt/diagrams/layout1.xml><?xml version="1.0" encoding="utf-8"?>
<dgm:layoutDef xmlns:dgm="http://schemas.openxmlformats.org/drawingml/2006/diagram" xmlns:a="http://schemas.openxmlformats.org/drawingml/2006/main" uniqueId="urn:microsoft.com/office/officeart/2005/8/layout/chevron2">
  <dgm:title val=""/>
  <dgm:desc val=""/>
  <dgm:catLst>
    <dgm:cat type="process" pri="12000"/>
    <dgm:cat type="list" pri="16000"/>
    <dgm:cat type="convert" pri="11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Lst>
      <dgm:cxnLst>
        <dgm:cxn modelId="4" srcId="0" destId="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linearFlow">
    <dgm:varLst>
      <dgm:dir/>
      <dgm:animLvl val="lvl"/>
      <dgm:resizeHandles val="exact"/>
    </dgm:varLst>
    <dgm:alg type="lin">
      <dgm:param type="linDir" val="fromT"/>
      <dgm:param type="nodeHorzAlign" val="l"/>
    </dgm:alg>
    <dgm:shape xmlns:r="http://schemas.openxmlformats.org/officeDocument/2006/relationships" r:blip="">
      <dgm:adjLst/>
    </dgm:shape>
    <dgm:presOf/>
    <dgm:constrLst>
      <dgm:constr type="h" for="ch" forName="composite" refType="h"/>
      <dgm:constr type="w" for="ch" forName="composite" refType="w"/>
      <dgm:constr type="h" for="des" forName="parentText" op="equ"/>
      <dgm:constr type="h" for="ch" forName="sp" val="-14.88"/>
      <dgm:constr type="h" for="ch" forName="sp" refType="w" refFor="des" refForName="parentText" op="gte" fact="-0.3"/>
      <dgm:constr type="primFontSz" for="des" forName="parentText" op="equ" val="65"/>
      <dgm:constr type="primFontSz" for="des" forName="descendantText" op="equ" val="65"/>
    </dgm:constrLst>
    <dgm:ruleLst/>
    <dgm:forEach name="Name0" axis="ch" ptType="node">
      <dgm:layoutNode name="composite">
        <dgm:alg type="composite"/>
        <dgm:shape xmlns:r="http://schemas.openxmlformats.org/officeDocument/2006/relationships" r:blip="">
          <dgm:adjLst/>
        </dgm:shape>
        <dgm:presOf/>
        <dgm:choose name="Name1">
          <dgm:if name="Name2" func="var" arg="dir" op="equ" val="norm">
            <dgm:constrLst>
              <dgm:constr type="t" for="ch" forName="parentText"/>
              <dgm:constr type="l" for="ch" forName="parentText"/>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refType="w" refFor="ch" refForName="pare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if>
          <dgm:else name="Name3">
            <dgm:constrLst>
              <dgm:constr type="t" for="ch" forName="parentText"/>
              <dgm:constr type="r" for="ch" forName="parentText" refType="w"/>
              <dgm:constr type="w" for="ch" forName="parentText" refType="w" fact="0.4"/>
              <dgm:constr type="h" for="ch" forName="parentText" refType="h"/>
              <dgm:constr type="w" for="ch" forName="parentText" refType="w" op="lte" fact="0.5"/>
              <dgm:constr type="w" for="ch" forName="parentText" refType="h" refFor="ch" refForName="parentText" op="lte" fact="0.7"/>
              <dgm:constr type="h" for="ch" forName="parentText" refType="w" refFor="ch" refForName="parentText" op="lte" fact="3"/>
              <dgm:constr type="l" for="ch" forName="descendantText"/>
              <dgm:constr type="w" for="ch" forName="descendantText" refType="w"/>
              <dgm:constr type="wOff" for="ch" forName="descendantText" refType="w" refFor="ch" refForName="parentText" fact="-1"/>
              <dgm:constr type="t" for="ch" forName="descendantText"/>
              <dgm:constr type="b" for="ch" forName="descendantText" refType="h" refFor="ch" refForName="parentText"/>
              <dgm:constr type="bOff" for="ch" forName="descendantText" refType="w" refFor="ch" refForName="parentText" fact="-0.5"/>
            </dgm:constrLst>
          </dgm:else>
        </dgm:choose>
        <dgm:ruleLst/>
        <dgm:layoutNode name="parentText" styleLbl="alignNode1">
          <dgm:varLst>
            <dgm:chMax val="1"/>
            <dgm:bulletEnabled val="1"/>
          </dgm:varLst>
          <dgm:alg type="tx"/>
          <dgm:shape xmlns:r="http://schemas.openxmlformats.org/officeDocument/2006/relationships" rot="90" type="chevron" r:blip="">
            <dgm:adjLst/>
          </dgm:shape>
          <dgm:presOf axis="self" ptType="node"/>
          <dgm:constrLst>
            <dgm:constr type="lMarg" refType="primFontSz" fact="0.05"/>
            <dgm:constr type="rMarg" refType="primFontSz" fact="0.05"/>
            <dgm:constr type="tMarg" refType="primFontSz" fact="0.05"/>
            <dgm:constr type="bMarg" refType="primFontSz" fact="0.05"/>
          </dgm:constrLst>
          <dgm:ruleLst>
            <dgm:rule type="h" val="100" fact="NaN" max="NaN"/>
            <dgm:rule type="primFontSz" val="24" fact="NaN" max="NaN"/>
            <dgm:rule type="h" val="110" fact="NaN" max="NaN"/>
            <dgm:rule type="primFontSz" val="18" fact="NaN" max="NaN"/>
            <dgm:rule type="h" val="INF" fact="NaN" max="NaN"/>
            <dgm:rule type="primFontSz" val="5" fact="NaN" max="NaN"/>
          </dgm:ruleLst>
        </dgm:layoutNode>
        <dgm:layoutNode name="descendantText" styleLbl="alignAcc1">
          <dgm:varLst>
            <dgm:bulletEnabled val="1"/>
          </dgm:varLst>
          <dgm:choose name="Name4">
            <dgm:if name="Name5" func="var" arg="dir" op="equ" val="norm">
              <dgm:alg type="tx">
                <dgm:param type="stBulletLvl" val="1"/>
                <dgm:param type="txAnchorVertCh" val="mid"/>
              </dgm:alg>
              <dgm:shape xmlns:r="http://schemas.openxmlformats.org/officeDocument/2006/relationships" rot="90" type="round2SameRect" r:blip="">
                <dgm:adjLst/>
              </dgm:shape>
            </dgm:if>
            <dgm:else name="Name6">
              <dgm:alg type="tx">
                <dgm:param type="stBulletLvl" val="1"/>
                <dgm:param type="txAnchorVertCh" val="mid"/>
              </dgm:alg>
              <dgm:shape xmlns:r="http://schemas.openxmlformats.org/officeDocument/2006/relationships" rot="-90" type="round2SameRect" r:blip="">
                <dgm:adjLst/>
              </dgm:shape>
            </dgm:else>
          </dgm:choose>
          <dgm:presOf axis="des" ptType="node"/>
          <dgm:choose name="Name7">
            <dgm:if name="Name8" func="var" arg="dir" op="equ" val="norm">
              <dgm:constrLst>
                <dgm:constr type="secFontSz" refType="primFontSz"/>
                <dgm:constr type="tMarg" refType="primFontSz" fact="0.05"/>
                <dgm:constr type="bMarg" refType="primFontSz" fact="0.05"/>
                <dgm:constr type="rMarg" refType="primFontSz" fact="0.05"/>
              </dgm:constrLst>
            </dgm:if>
            <dgm:else name="Name9">
              <dgm:constrLst>
                <dgm:constr type="secFontSz" refType="primFontSz"/>
                <dgm:constr type="tMarg" refType="primFontSz" fact="0.05"/>
                <dgm:constr type="bMarg" refType="primFontSz" fact="0.05"/>
                <dgm:constr type="lMarg" refType="primFontSz" fact="0.05"/>
              </dgm:constrLst>
            </dgm:else>
          </dgm:choose>
          <dgm:ruleLst>
            <dgm:rule type="primFontSz" val="5" fact="NaN" max="NaN"/>
          </dgm:ruleLst>
        </dgm:layoutNode>
      </dgm:layoutNode>
      <dgm:forEach name="Name10" axis="followSib" ptType="sibTrans" cnt="1">
        <dgm:layoutNode name="sp">
          <dgm:alg type="sp"/>
          <dgm:shape xmlns:r="http://schemas.openxmlformats.org/officeDocument/2006/relationships" r:blip="">
            <dgm:adjLst/>
          </dgm:shape>
          <dgm:presOf axis="self"/>
          <dgm:constrLst>
            <dgm:constr type="w" val="1"/>
            <dgm:constr type="h" val="37.5"/>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jpeg>
</file>

<file path=ppt/media/image12.jpeg>
</file>

<file path=ppt/media/image13.jpeg>
</file>

<file path=ppt/media/image14.jpeg>
</file>

<file path=ppt/media/image15.jpeg>
</file>

<file path=ppt/media/image16.jpeg>
</file>

<file path=ppt/media/image17.tiff>
</file>

<file path=ppt/media/image18.jpeg>
</file>

<file path=ppt/media/image2.jpeg>
</file>

<file path=ppt/media/image3.jpeg>
</file>

<file path=ppt/media/image4.tiff>
</file>

<file path=ppt/media/image5.jpeg>
</file>

<file path=ppt/media/image6.jpeg>
</file>

<file path=ppt/media/image7.jpeg>
</file>

<file path=ppt/media/image8.jpe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kumimoji="1"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C021D6-6A2B-E04E-B437-24557551CE4C}" type="datetimeFigureOut">
              <a:rPr kumimoji="1" lang="zh-CN" altLang="en-US" smtClean="0"/>
              <a:t>2019/11/25</a:t>
            </a:fld>
            <a:endParaRPr kumimoji="1"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kumimoji="1" lang="zh-CN" altLang="en-US"/>
          </a:p>
        </p:txBody>
      </p:sp>
      <p:sp>
        <p:nvSpPr>
          <p:cNvPr id="7" name="幻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B9B66C8B-6EA3-F24E-9867-5A85AF182642}" type="slidenum">
              <a:rPr kumimoji="1" lang="zh-CN" altLang="en-US" smtClean="0"/>
              <a:t>‹#›</a:t>
            </a:fld>
            <a:endParaRPr kumimoji="1" lang="zh-CN" altLang="en-US"/>
          </a:p>
        </p:txBody>
      </p:sp>
    </p:spTree>
    <p:extLst>
      <p:ext uri="{BB962C8B-B14F-4D97-AF65-F5344CB8AC3E}">
        <p14:creationId xmlns:p14="http://schemas.microsoft.com/office/powerpoint/2010/main" val="253526230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9B66C8B-6EA3-F24E-9867-5A85AF182642}" type="slidenum">
              <a:rPr kumimoji="1" lang="zh-CN" altLang="en-US" smtClean="0"/>
              <a:t>5</a:t>
            </a:fld>
            <a:endParaRPr kumimoji="1" lang="zh-CN" altLang="en-US"/>
          </a:p>
        </p:txBody>
      </p:sp>
    </p:spTree>
    <p:extLst>
      <p:ext uri="{BB962C8B-B14F-4D97-AF65-F5344CB8AC3E}">
        <p14:creationId xmlns:p14="http://schemas.microsoft.com/office/powerpoint/2010/main" val="390420194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dirty="0"/>
          </a:p>
        </p:txBody>
      </p:sp>
      <p:sp>
        <p:nvSpPr>
          <p:cNvPr id="4" name="幻灯片编号占位符 3"/>
          <p:cNvSpPr>
            <a:spLocks noGrp="1"/>
          </p:cNvSpPr>
          <p:nvPr>
            <p:ph type="sldNum" sz="quarter" idx="10"/>
          </p:nvPr>
        </p:nvSpPr>
        <p:spPr/>
        <p:txBody>
          <a:bodyPr/>
          <a:lstStyle/>
          <a:p>
            <a:fld id="{B9B66C8B-6EA3-F24E-9867-5A85AF182642}" type="slidenum">
              <a:rPr kumimoji="1" lang="zh-CN" altLang="en-US" smtClean="0"/>
              <a:t>7</a:t>
            </a:fld>
            <a:endParaRPr kumimoji="1" lang="zh-CN" altLang="en-US"/>
          </a:p>
        </p:txBody>
      </p:sp>
    </p:spTree>
    <p:extLst>
      <p:ext uri="{BB962C8B-B14F-4D97-AF65-F5344CB8AC3E}">
        <p14:creationId xmlns:p14="http://schemas.microsoft.com/office/powerpoint/2010/main" val="26651761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4</a:t>
            </a:r>
            <a:r>
              <a:rPr kumimoji="1" lang="zh-Hans" altLang="en-US" dirty="0"/>
              <a:t>，</a:t>
            </a:r>
            <a:r>
              <a:rPr kumimoji="1" lang="en" altLang="zh-Hans" dirty="0" err="1"/>
              <a:t>const</a:t>
            </a:r>
            <a:r>
              <a:rPr kumimoji="1" lang="en" altLang="zh-Hans" dirty="0"/>
              <a:t> path = require('path');</a:t>
            </a:r>
          </a:p>
          <a:p>
            <a:r>
              <a:rPr kumimoji="1" lang="en" altLang="zh-Hans" dirty="0" err="1"/>
              <a:t>module.exports</a:t>
            </a:r>
            <a:r>
              <a:rPr kumimoji="1" lang="en" altLang="zh-Hans" dirty="0"/>
              <a:t> = {</a:t>
            </a:r>
          </a:p>
          <a:p>
            <a:r>
              <a:rPr kumimoji="1" lang="en" altLang="zh-Hans" dirty="0"/>
              <a:t>  mode: '</a:t>
            </a:r>
            <a:r>
              <a:rPr kumimoji="1" lang="en" altLang="zh-Hans" dirty="0" err="1"/>
              <a:t>developement</a:t>
            </a:r>
            <a:r>
              <a:rPr kumimoji="1" lang="en" altLang="zh-Hans" dirty="0"/>
              <a:t>',</a:t>
            </a:r>
          </a:p>
          <a:p>
            <a:r>
              <a:rPr kumimoji="1" lang="en" altLang="zh-Hans" dirty="0"/>
              <a:t>  entry: {</a:t>
            </a:r>
          </a:p>
          <a:p>
            <a:r>
              <a:rPr kumimoji="1" lang="en" altLang="zh-Hans" dirty="0"/>
              <a:t>    app: './</a:t>
            </a:r>
            <a:r>
              <a:rPr kumimoji="1" lang="en" altLang="zh-Hans" dirty="0" err="1"/>
              <a:t>main.js</a:t>
            </a:r>
            <a:r>
              <a:rPr kumimoji="1" lang="en" altLang="zh-Hans" dirty="0"/>
              <a:t>'</a:t>
            </a:r>
          </a:p>
          <a:p>
            <a:r>
              <a:rPr kumimoji="1" lang="en" altLang="zh-Hans" dirty="0"/>
              <a:t>  },</a:t>
            </a:r>
          </a:p>
          <a:p>
            <a:r>
              <a:rPr kumimoji="1" lang="en" altLang="zh-Hans" dirty="0"/>
              <a:t>  output: {</a:t>
            </a:r>
          </a:p>
          <a:p>
            <a:r>
              <a:rPr kumimoji="1" lang="en" altLang="zh-Hans" dirty="0"/>
              <a:t>    path: </a:t>
            </a:r>
            <a:r>
              <a:rPr kumimoji="1" lang="en" altLang="zh-Hans" dirty="0" err="1"/>
              <a:t>path.join</a:t>
            </a:r>
            <a:r>
              <a:rPr kumimoji="1" lang="en" altLang="zh-Hans" dirty="0"/>
              <a:t>(__</a:t>
            </a:r>
            <a:r>
              <a:rPr kumimoji="1" lang="en" altLang="zh-Hans" dirty="0" err="1"/>
              <a:t>dirname</a:t>
            </a:r>
            <a:r>
              <a:rPr kumimoji="1" lang="en" altLang="zh-Hans" dirty="0"/>
              <a:t>, '../</a:t>
            </a:r>
            <a:r>
              <a:rPr kumimoji="1" lang="en" altLang="zh-Hans" dirty="0" err="1"/>
              <a:t>dist</a:t>
            </a:r>
            <a:r>
              <a:rPr kumimoji="1" lang="en" altLang="zh-Hans" dirty="0"/>
              <a:t>'),</a:t>
            </a:r>
          </a:p>
          <a:p>
            <a:r>
              <a:rPr kumimoji="1" lang="en" altLang="zh-Hans" dirty="0"/>
              <a:t>    filename: '[name].</a:t>
            </a:r>
            <a:r>
              <a:rPr kumimoji="1" lang="en" altLang="zh-Hans" dirty="0" err="1"/>
              <a:t>js</a:t>
            </a:r>
            <a:r>
              <a:rPr kumimoji="1" lang="en" altLang="zh-Hans" dirty="0"/>
              <a:t>'</a:t>
            </a:r>
          </a:p>
          <a:p>
            <a:r>
              <a:rPr kumimoji="1" lang="en" altLang="zh-Hans" dirty="0"/>
              <a:t>  }</a:t>
            </a:r>
          </a:p>
          <a:p>
            <a:r>
              <a:rPr kumimoji="1" lang="en" altLang="zh-Hans" dirty="0"/>
              <a:t>}</a:t>
            </a:r>
          </a:p>
          <a:p>
            <a:endParaRPr kumimoji="1" lang="zh-CN" altLang="en-US" dirty="0"/>
          </a:p>
        </p:txBody>
      </p:sp>
      <p:sp>
        <p:nvSpPr>
          <p:cNvPr id="4" name="幻灯片编号占位符 3"/>
          <p:cNvSpPr>
            <a:spLocks noGrp="1"/>
          </p:cNvSpPr>
          <p:nvPr>
            <p:ph type="sldNum" sz="quarter" idx="10"/>
          </p:nvPr>
        </p:nvSpPr>
        <p:spPr/>
        <p:txBody>
          <a:bodyPr/>
          <a:lstStyle/>
          <a:p>
            <a:fld id="{B9B66C8B-6EA3-F24E-9867-5A85AF182642}" type="slidenum">
              <a:rPr kumimoji="1" lang="zh-CN" altLang="en-US" smtClean="0"/>
              <a:t>15</a:t>
            </a:fld>
            <a:endParaRPr kumimoji="1" lang="zh-CN" altLang="en-US"/>
          </a:p>
        </p:txBody>
      </p:sp>
    </p:spTree>
    <p:extLst>
      <p:ext uri="{BB962C8B-B14F-4D97-AF65-F5344CB8AC3E}">
        <p14:creationId xmlns:p14="http://schemas.microsoft.com/office/powerpoint/2010/main" val="77550737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4</a:t>
            </a:r>
            <a:r>
              <a:rPr kumimoji="1" lang="zh-Hans" altLang="en-US" dirty="0"/>
              <a:t>，</a:t>
            </a:r>
            <a:r>
              <a:rPr kumimoji="1" lang="en" altLang="zh-Hans" dirty="0" err="1"/>
              <a:t>const</a:t>
            </a:r>
            <a:r>
              <a:rPr kumimoji="1" lang="en" altLang="zh-Hans" dirty="0"/>
              <a:t> path = require('path');</a:t>
            </a:r>
          </a:p>
          <a:p>
            <a:r>
              <a:rPr kumimoji="1" lang="en" altLang="zh-Hans" dirty="0" err="1"/>
              <a:t>module.exports</a:t>
            </a:r>
            <a:r>
              <a:rPr kumimoji="1" lang="en" altLang="zh-Hans" dirty="0"/>
              <a:t> = {</a:t>
            </a:r>
          </a:p>
          <a:p>
            <a:r>
              <a:rPr kumimoji="1" lang="en" altLang="zh-Hans" dirty="0"/>
              <a:t>  mode: '</a:t>
            </a:r>
            <a:r>
              <a:rPr kumimoji="1" lang="en" altLang="zh-Hans" dirty="0" err="1"/>
              <a:t>developement</a:t>
            </a:r>
            <a:r>
              <a:rPr kumimoji="1" lang="en" altLang="zh-Hans" dirty="0"/>
              <a:t>',</a:t>
            </a:r>
          </a:p>
          <a:p>
            <a:r>
              <a:rPr kumimoji="1" lang="en" altLang="zh-Hans" dirty="0"/>
              <a:t>  entry: {</a:t>
            </a:r>
          </a:p>
          <a:p>
            <a:r>
              <a:rPr kumimoji="1" lang="en" altLang="zh-Hans" dirty="0"/>
              <a:t>    app: './</a:t>
            </a:r>
            <a:r>
              <a:rPr kumimoji="1" lang="en" altLang="zh-Hans" dirty="0" err="1"/>
              <a:t>main.js</a:t>
            </a:r>
            <a:r>
              <a:rPr kumimoji="1" lang="en" altLang="zh-Hans" dirty="0"/>
              <a:t>'</a:t>
            </a:r>
          </a:p>
          <a:p>
            <a:r>
              <a:rPr kumimoji="1" lang="en" altLang="zh-Hans" dirty="0"/>
              <a:t>  },</a:t>
            </a:r>
          </a:p>
          <a:p>
            <a:r>
              <a:rPr kumimoji="1" lang="en" altLang="zh-Hans" dirty="0"/>
              <a:t>  output: {</a:t>
            </a:r>
          </a:p>
          <a:p>
            <a:r>
              <a:rPr kumimoji="1" lang="en" altLang="zh-Hans" dirty="0"/>
              <a:t>    path: </a:t>
            </a:r>
            <a:r>
              <a:rPr kumimoji="1" lang="en" altLang="zh-Hans" dirty="0" err="1"/>
              <a:t>path.join</a:t>
            </a:r>
            <a:r>
              <a:rPr kumimoji="1" lang="en" altLang="zh-Hans" dirty="0"/>
              <a:t>(__</a:t>
            </a:r>
            <a:r>
              <a:rPr kumimoji="1" lang="en" altLang="zh-Hans" dirty="0" err="1"/>
              <a:t>dirname</a:t>
            </a:r>
            <a:r>
              <a:rPr kumimoji="1" lang="en" altLang="zh-Hans" dirty="0"/>
              <a:t>, '../</a:t>
            </a:r>
            <a:r>
              <a:rPr kumimoji="1" lang="en" altLang="zh-Hans" dirty="0" err="1"/>
              <a:t>dist</a:t>
            </a:r>
            <a:r>
              <a:rPr kumimoji="1" lang="en" altLang="zh-Hans" dirty="0"/>
              <a:t>'),</a:t>
            </a:r>
          </a:p>
          <a:p>
            <a:r>
              <a:rPr kumimoji="1" lang="en" altLang="zh-Hans" dirty="0"/>
              <a:t>    filename: '[name].</a:t>
            </a:r>
            <a:r>
              <a:rPr kumimoji="1" lang="en" altLang="zh-Hans" dirty="0" err="1"/>
              <a:t>js</a:t>
            </a:r>
            <a:r>
              <a:rPr kumimoji="1" lang="en" altLang="zh-Hans" dirty="0"/>
              <a:t>'</a:t>
            </a:r>
          </a:p>
          <a:p>
            <a:r>
              <a:rPr kumimoji="1" lang="en" altLang="zh-Hans" dirty="0"/>
              <a:t>  }</a:t>
            </a:r>
          </a:p>
          <a:p>
            <a:r>
              <a:rPr kumimoji="1" lang="en" altLang="zh-Hans" dirty="0"/>
              <a:t>}</a:t>
            </a:r>
          </a:p>
          <a:p>
            <a:endParaRPr kumimoji="1" lang="zh-CN" altLang="en-US" dirty="0"/>
          </a:p>
        </p:txBody>
      </p:sp>
      <p:sp>
        <p:nvSpPr>
          <p:cNvPr id="4" name="幻灯片编号占位符 3"/>
          <p:cNvSpPr>
            <a:spLocks noGrp="1"/>
          </p:cNvSpPr>
          <p:nvPr>
            <p:ph type="sldNum" sz="quarter" idx="10"/>
          </p:nvPr>
        </p:nvSpPr>
        <p:spPr/>
        <p:txBody>
          <a:bodyPr/>
          <a:lstStyle/>
          <a:p>
            <a:fld id="{B9B66C8B-6EA3-F24E-9867-5A85AF182642}" type="slidenum">
              <a:rPr kumimoji="1" lang="zh-CN" altLang="en-US" smtClean="0"/>
              <a:t>16</a:t>
            </a:fld>
            <a:endParaRPr kumimoji="1" lang="zh-CN" altLang="en-US"/>
          </a:p>
        </p:txBody>
      </p:sp>
    </p:spTree>
    <p:extLst>
      <p:ext uri="{BB962C8B-B14F-4D97-AF65-F5344CB8AC3E}">
        <p14:creationId xmlns:p14="http://schemas.microsoft.com/office/powerpoint/2010/main" val="90703500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4</a:t>
            </a:r>
            <a:r>
              <a:rPr kumimoji="1" lang="zh-Hans" altLang="en-US" dirty="0"/>
              <a:t>，</a:t>
            </a:r>
            <a:r>
              <a:rPr kumimoji="1" lang="en" altLang="zh-Hans" dirty="0" err="1"/>
              <a:t>const</a:t>
            </a:r>
            <a:r>
              <a:rPr kumimoji="1" lang="en" altLang="zh-Hans" dirty="0"/>
              <a:t> path = require('path');</a:t>
            </a:r>
          </a:p>
          <a:p>
            <a:r>
              <a:rPr kumimoji="1" lang="en" altLang="zh-Hans" dirty="0" err="1"/>
              <a:t>module.exports</a:t>
            </a:r>
            <a:r>
              <a:rPr kumimoji="1" lang="en" altLang="zh-Hans" dirty="0"/>
              <a:t> = {</a:t>
            </a:r>
          </a:p>
          <a:p>
            <a:r>
              <a:rPr kumimoji="1" lang="en" altLang="zh-Hans" dirty="0"/>
              <a:t>  mode: '</a:t>
            </a:r>
            <a:r>
              <a:rPr kumimoji="1" lang="en" altLang="zh-Hans" dirty="0" err="1"/>
              <a:t>developement</a:t>
            </a:r>
            <a:r>
              <a:rPr kumimoji="1" lang="en" altLang="zh-Hans" dirty="0"/>
              <a:t>',</a:t>
            </a:r>
          </a:p>
          <a:p>
            <a:r>
              <a:rPr kumimoji="1" lang="en" altLang="zh-Hans" dirty="0"/>
              <a:t>  entry: {</a:t>
            </a:r>
          </a:p>
          <a:p>
            <a:r>
              <a:rPr kumimoji="1" lang="en" altLang="zh-Hans" dirty="0"/>
              <a:t>    app: './</a:t>
            </a:r>
            <a:r>
              <a:rPr kumimoji="1" lang="en" altLang="zh-Hans" dirty="0" err="1"/>
              <a:t>main.js</a:t>
            </a:r>
            <a:r>
              <a:rPr kumimoji="1" lang="en" altLang="zh-Hans" dirty="0"/>
              <a:t>'</a:t>
            </a:r>
          </a:p>
          <a:p>
            <a:r>
              <a:rPr kumimoji="1" lang="en" altLang="zh-Hans" dirty="0"/>
              <a:t>  },</a:t>
            </a:r>
          </a:p>
          <a:p>
            <a:r>
              <a:rPr kumimoji="1" lang="en" altLang="zh-Hans" dirty="0"/>
              <a:t>  output: {</a:t>
            </a:r>
          </a:p>
          <a:p>
            <a:r>
              <a:rPr kumimoji="1" lang="en" altLang="zh-Hans" dirty="0"/>
              <a:t>    path: </a:t>
            </a:r>
            <a:r>
              <a:rPr kumimoji="1" lang="en" altLang="zh-Hans" dirty="0" err="1"/>
              <a:t>path.join</a:t>
            </a:r>
            <a:r>
              <a:rPr kumimoji="1" lang="en" altLang="zh-Hans" dirty="0"/>
              <a:t>(__</a:t>
            </a:r>
            <a:r>
              <a:rPr kumimoji="1" lang="en" altLang="zh-Hans" dirty="0" err="1"/>
              <a:t>dirname</a:t>
            </a:r>
            <a:r>
              <a:rPr kumimoji="1" lang="en" altLang="zh-Hans" dirty="0"/>
              <a:t>, '../</a:t>
            </a:r>
            <a:r>
              <a:rPr kumimoji="1" lang="en" altLang="zh-Hans" dirty="0" err="1"/>
              <a:t>dist</a:t>
            </a:r>
            <a:r>
              <a:rPr kumimoji="1" lang="en" altLang="zh-Hans" dirty="0"/>
              <a:t>'),</a:t>
            </a:r>
          </a:p>
          <a:p>
            <a:r>
              <a:rPr kumimoji="1" lang="en" altLang="zh-Hans" dirty="0"/>
              <a:t>    filename: '[name].</a:t>
            </a:r>
            <a:r>
              <a:rPr kumimoji="1" lang="en" altLang="zh-Hans" dirty="0" err="1"/>
              <a:t>js</a:t>
            </a:r>
            <a:r>
              <a:rPr kumimoji="1" lang="en" altLang="zh-Hans" dirty="0"/>
              <a:t>'</a:t>
            </a:r>
          </a:p>
          <a:p>
            <a:r>
              <a:rPr kumimoji="1" lang="en" altLang="zh-Hans" dirty="0"/>
              <a:t>  }</a:t>
            </a:r>
          </a:p>
          <a:p>
            <a:r>
              <a:rPr kumimoji="1" lang="en" altLang="zh-Hans" dirty="0"/>
              <a:t>}</a:t>
            </a:r>
          </a:p>
          <a:p>
            <a:endParaRPr kumimoji="1" lang="zh-CN" altLang="en-US" dirty="0"/>
          </a:p>
        </p:txBody>
      </p:sp>
      <p:sp>
        <p:nvSpPr>
          <p:cNvPr id="4" name="幻灯片编号占位符 3"/>
          <p:cNvSpPr>
            <a:spLocks noGrp="1"/>
          </p:cNvSpPr>
          <p:nvPr>
            <p:ph type="sldNum" sz="quarter" idx="10"/>
          </p:nvPr>
        </p:nvSpPr>
        <p:spPr/>
        <p:txBody>
          <a:bodyPr/>
          <a:lstStyle/>
          <a:p>
            <a:fld id="{B9B66C8B-6EA3-F24E-9867-5A85AF182642}" type="slidenum">
              <a:rPr kumimoji="1" lang="zh-CN" altLang="en-US" smtClean="0"/>
              <a:t>17</a:t>
            </a:fld>
            <a:endParaRPr kumimoji="1" lang="zh-CN" altLang="en-US"/>
          </a:p>
        </p:txBody>
      </p:sp>
    </p:spTree>
    <p:extLst>
      <p:ext uri="{BB962C8B-B14F-4D97-AF65-F5344CB8AC3E}">
        <p14:creationId xmlns:p14="http://schemas.microsoft.com/office/powerpoint/2010/main" val="4105994845"/>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kumimoji="1" lang="en-US" altLang="zh-CN" dirty="0"/>
              <a:t>4</a:t>
            </a:r>
            <a:r>
              <a:rPr kumimoji="1" lang="zh-Hans" altLang="en-US" dirty="0"/>
              <a:t>，</a:t>
            </a:r>
            <a:r>
              <a:rPr kumimoji="1" lang="en" altLang="zh-Hans" dirty="0" err="1"/>
              <a:t>const</a:t>
            </a:r>
            <a:r>
              <a:rPr kumimoji="1" lang="en" altLang="zh-Hans" dirty="0"/>
              <a:t> path = require('path');</a:t>
            </a:r>
          </a:p>
          <a:p>
            <a:r>
              <a:rPr kumimoji="1" lang="en" altLang="zh-Hans" dirty="0" err="1"/>
              <a:t>module.exports</a:t>
            </a:r>
            <a:r>
              <a:rPr kumimoji="1" lang="en" altLang="zh-Hans" dirty="0"/>
              <a:t> = {</a:t>
            </a:r>
          </a:p>
          <a:p>
            <a:r>
              <a:rPr kumimoji="1" lang="en" altLang="zh-Hans" dirty="0"/>
              <a:t>  mode: '</a:t>
            </a:r>
            <a:r>
              <a:rPr kumimoji="1" lang="en" altLang="zh-Hans" dirty="0" err="1"/>
              <a:t>developement</a:t>
            </a:r>
            <a:r>
              <a:rPr kumimoji="1" lang="en" altLang="zh-Hans" dirty="0"/>
              <a:t>',</a:t>
            </a:r>
          </a:p>
          <a:p>
            <a:r>
              <a:rPr kumimoji="1" lang="en" altLang="zh-Hans" dirty="0"/>
              <a:t>  entry: {</a:t>
            </a:r>
          </a:p>
          <a:p>
            <a:r>
              <a:rPr kumimoji="1" lang="en" altLang="zh-Hans" dirty="0"/>
              <a:t>    app: './</a:t>
            </a:r>
            <a:r>
              <a:rPr kumimoji="1" lang="en" altLang="zh-Hans" dirty="0" err="1"/>
              <a:t>main.js</a:t>
            </a:r>
            <a:r>
              <a:rPr kumimoji="1" lang="en" altLang="zh-Hans" dirty="0"/>
              <a:t>'</a:t>
            </a:r>
          </a:p>
          <a:p>
            <a:r>
              <a:rPr kumimoji="1" lang="en" altLang="zh-Hans" dirty="0"/>
              <a:t>  },</a:t>
            </a:r>
          </a:p>
          <a:p>
            <a:r>
              <a:rPr kumimoji="1" lang="en" altLang="zh-Hans" dirty="0"/>
              <a:t>  output: {</a:t>
            </a:r>
          </a:p>
          <a:p>
            <a:r>
              <a:rPr kumimoji="1" lang="en" altLang="zh-Hans" dirty="0"/>
              <a:t>    path: </a:t>
            </a:r>
            <a:r>
              <a:rPr kumimoji="1" lang="en" altLang="zh-Hans" dirty="0" err="1"/>
              <a:t>path.join</a:t>
            </a:r>
            <a:r>
              <a:rPr kumimoji="1" lang="en" altLang="zh-Hans" dirty="0"/>
              <a:t>(__</a:t>
            </a:r>
            <a:r>
              <a:rPr kumimoji="1" lang="en" altLang="zh-Hans" dirty="0" err="1"/>
              <a:t>dirname</a:t>
            </a:r>
            <a:r>
              <a:rPr kumimoji="1" lang="en" altLang="zh-Hans" dirty="0"/>
              <a:t>, '../</a:t>
            </a:r>
            <a:r>
              <a:rPr kumimoji="1" lang="en" altLang="zh-Hans" dirty="0" err="1"/>
              <a:t>dist</a:t>
            </a:r>
            <a:r>
              <a:rPr kumimoji="1" lang="en" altLang="zh-Hans" dirty="0"/>
              <a:t>'),</a:t>
            </a:r>
          </a:p>
          <a:p>
            <a:r>
              <a:rPr kumimoji="1" lang="en" altLang="zh-Hans" dirty="0"/>
              <a:t>    filename: '[name].</a:t>
            </a:r>
            <a:r>
              <a:rPr kumimoji="1" lang="en" altLang="zh-Hans" dirty="0" err="1"/>
              <a:t>js</a:t>
            </a:r>
            <a:r>
              <a:rPr kumimoji="1" lang="en" altLang="zh-Hans" dirty="0"/>
              <a:t>'</a:t>
            </a:r>
          </a:p>
          <a:p>
            <a:r>
              <a:rPr kumimoji="1" lang="en" altLang="zh-Hans" dirty="0"/>
              <a:t>  }</a:t>
            </a:r>
          </a:p>
          <a:p>
            <a:r>
              <a:rPr kumimoji="1" lang="en" altLang="zh-Hans" dirty="0"/>
              <a:t>}</a:t>
            </a:r>
          </a:p>
          <a:p>
            <a:endParaRPr kumimoji="1" lang="zh-CN" altLang="en-US" dirty="0"/>
          </a:p>
        </p:txBody>
      </p:sp>
      <p:sp>
        <p:nvSpPr>
          <p:cNvPr id="4" name="幻灯片编号占位符 3"/>
          <p:cNvSpPr>
            <a:spLocks noGrp="1"/>
          </p:cNvSpPr>
          <p:nvPr>
            <p:ph type="sldNum" sz="quarter" idx="10"/>
          </p:nvPr>
        </p:nvSpPr>
        <p:spPr/>
        <p:txBody>
          <a:bodyPr/>
          <a:lstStyle/>
          <a:p>
            <a:fld id="{B9B66C8B-6EA3-F24E-9867-5A85AF182642}" type="slidenum">
              <a:rPr kumimoji="1" lang="zh-CN" altLang="en-US" smtClean="0"/>
              <a:t>18</a:t>
            </a:fld>
            <a:endParaRPr kumimoji="1" lang="zh-CN" altLang="en-US"/>
          </a:p>
        </p:txBody>
      </p:sp>
    </p:spTree>
    <p:extLst>
      <p:ext uri="{BB962C8B-B14F-4D97-AF65-F5344CB8AC3E}">
        <p14:creationId xmlns:p14="http://schemas.microsoft.com/office/powerpoint/2010/main" val="349917910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8FF1A0C-F9AF-5246-B370-C85418159983}"/>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DB6F7BC9-1690-B544-B376-E33C4E4A4210}"/>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852B0CC9-101C-3242-9290-D4C4B20A04BA}"/>
              </a:ext>
            </a:extLst>
          </p:cNvPr>
          <p:cNvSpPr>
            <a:spLocks noGrp="1"/>
          </p:cNvSpPr>
          <p:nvPr>
            <p:ph type="dt" sz="half" idx="10"/>
          </p:nvPr>
        </p:nvSpPr>
        <p:spPr/>
        <p:txBody>
          <a:bodyPr/>
          <a:lstStyle/>
          <a:p>
            <a:fld id="{A9EA814C-2E35-7546-8128-BCEF30A81D96}" type="datetimeFigureOut">
              <a:rPr kumimoji="1" lang="zh-CN" altLang="en-US" smtClean="0"/>
              <a:t>2019/11/25</a:t>
            </a:fld>
            <a:endParaRPr kumimoji="1" lang="zh-CN" altLang="en-US"/>
          </a:p>
        </p:txBody>
      </p:sp>
      <p:sp>
        <p:nvSpPr>
          <p:cNvPr id="5" name="页脚占位符 4">
            <a:extLst>
              <a:ext uri="{FF2B5EF4-FFF2-40B4-BE49-F238E27FC236}">
                <a16:creationId xmlns:a16="http://schemas.microsoft.com/office/drawing/2014/main" id="{70F83E28-7A50-874E-9303-477C1EAC2A3D}"/>
              </a:ext>
            </a:extLst>
          </p:cNvPr>
          <p:cNvSpPr>
            <a:spLocks noGrp="1"/>
          </p:cNvSpPr>
          <p:nvPr>
            <p:ph type="ftr" sz="quarter" idx="11"/>
          </p:nvPr>
        </p:nvSpPr>
        <p:spPr/>
        <p:txBody>
          <a:bodyPr/>
          <a:lstStyle/>
          <a:p>
            <a:endParaRPr kumimoji="1" lang="zh-CN" altLang="en-US"/>
          </a:p>
        </p:txBody>
      </p:sp>
      <p:sp>
        <p:nvSpPr>
          <p:cNvPr id="6" name="幻灯片编号占位符 5">
            <a:extLst>
              <a:ext uri="{FF2B5EF4-FFF2-40B4-BE49-F238E27FC236}">
                <a16:creationId xmlns:a16="http://schemas.microsoft.com/office/drawing/2014/main" id="{B5DABC24-6CDF-D148-BDF1-5EAFF90AA2F7}"/>
              </a:ext>
            </a:extLst>
          </p:cNvPr>
          <p:cNvSpPr>
            <a:spLocks noGrp="1"/>
          </p:cNvSpPr>
          <p:nvPr>
            <p:ph type="sldNum" sz="quarter" idx="12"/>
          </p:nvPr>
        </p:nvSpPr>
        <p:spPr/>
        <p:txBody>
          <a:bodyPr/>
          <a:lstStyle/>
          <a:p>
            <a:fld id="{BBF3448B-EF25-394B-9009-27CF6358DE73}" type="slidenum">
              <a:rPr kumimoji="1" lang="zh-CN" altLang="en-US" smtClean="0"/>
              <a:t>‹#›</a:t>
            </a:fld>
            <a:endParaRPr kumimoji="1" lang="zh-CN" altLang="en-US"/>
          </a:p>
        </p:txBody>
      </p:sp>
    </p:spTree>
    <p:extLst>
      <p:ext uri="{BB962C8B-B14F-4D97-AF65-F5344CB8AC3E}">
        <p14:creationId xmlns:p14="http://schemas.microsoft.com/office/powerpoint/2010/main" val="239985414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03C53942-E260-994C-BD0E-15A5F3EEA6B9}"/>
              </a:ext>
            </a:extLst>
          </p:cNvPr>
          <p:cNvSpPr>
            <a:spLocks noGrp="1"/>
          </p:cNvSpPr>
          <p:nvPr>
            <p:ph type="title"/>
          </p:nvPr>
        </p:nvSpPr>
        <p:spPr/>
        <p:txBody>
          <a:bodyPr/>
          <a:lstStyle/>
          <a:p>
            <a:r>
              <a:rPr kumimoji="1" lang="zh-CN" altLang="en-US"/>
              <a:t>单击此处编辑母版标题样式</a:t>
            </a:r>
          </a:p>
        </p:txBody>
      </p:sp>
      <p:sp>
        <p:nvSpPr>
          <p:cNvPr id="3" name="竖排文本占位符 2">
            <a:extLst>
              <a:ext uri="{FF2B5EF4-FFF2-40B4-BE49-F238E27FC236}">
                <a16:creationId xmlns:a16="http://schemas.microsoft.com/office/drawing/2014/main" id="{B0B10426-5DC3-F744-B750-C813D0E3F72E}"/>
              </a:ext>
            </a:extLst>
          </p:cNvPr>
          <p:cNvSpPr>
            <a:spLocks noGrp="1"/>
          </p:cNvSpPr>
          <p:nvPr>
            <p:ph type="body" orient="vert" idx="1"/>
          </p:nvPr>
        </p:nvSpPr>
        <p:spPr/>
        <p:txBody>
          <a:bodyPr vert="eaVert"/>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日期占位符 3">
            <a:extLst>
              <a:ext uri="{FF2B5EF4-FFF2-40B4-BE49-F238E27FC236}">
                <a16:creationId xmlns:a16="http://schemas.microsoft.com/office/drawing/2014/main" id="{B582BBBC-636B-874C-92CB-80A4E64D6395}"/>
              </a:ext>
            </a:extLst>
          </p:cNvPr>
          <p:cNvSpPr>
            <a:spLocks noGrp="1"/>
          </p:cNvSpPr>
          <p:nvPr>
            <p:ph type="dt" sz="half" idx="10"/>
          </p:nvPr>
        </p:nvSpPr>
        <p:spPr/>
        <p:txBody>
          <a:bodyPr/>
          <a:lstStyle/>
          <a:p>
            <a:fld id="{A9EA814C-2E35-7546-8128-BCEF30A81D96}" type="datetimeFigureOut">
              <a:rPr kumimoji="1" lang="zh-CN" altLang="en-US" smtClean="0"/>
              <a:t>2019/11/25</a:t>
            </a:fld>
            <a:endParaRPr kumimoji="1" lang="zh-CN" altLang="en-US"/>
          </a:p>
        </p:txBody>
      </p:sp>
      <p:sp>
        <p:nvSpPr>
          <p:cNvPr id="5" name="页脚占位符 4">
            <a:extLst>
              <a:ext uri="{FF2B5EF4-FFF2-40B4-BE49-F238E27FC236}">
                <a16:creationId xmlns:a16="http://schemas.microsoft.com/office/drawing/2014/main" id="{C118DB90-AF4C-9F42-B7D0-D62DBC8DA667}"/>
              </a:ext>
            </a:extLst>
          </p:cNvPr>
          <p:cNvSpPr>
            <a:spLocks noGrp="1"/>
          </p:cNvSpPr>
          <p:nvPr>
            <p:ph type="ftr" sz="quarter" idx="11"/>
          </p:nvPr>
        </p:nvSpPr>
        <p:spPr/>
        <p:txBody>
          <a:bodyPr/>
          <a:lstStyle/>
          <a:p>
            <a:endParaRPr kumimoji="1" lang="zh-CN" altLang="en-US"/>
          </a:p>
        </p:txBody>
      </p:sp>
      <p:sp>
        <p:nvSpPr>
          <p:cNvPr id="6" name="幻灯片编号占位符 5">
            <a:extLst>
              <a:ext uri="{FF2B5EF4-FFF2-40B4-BE49-F238E27FC236}">
                <a16:creationId xmlns:a16="http://schemas.microsoft.com/office/drawing/2014/main" id="{54211FB0-093A-4544-8850-781231D4DF0E}"/>
              </a:ext>
            </a:extLst>
          </p:cNvPr>
          <p:cNvSpPr>
            <a:spLocks noGrp="1"/>
          </p:cNvSpPr>
          <p:nvPr>
            <p:ph type="sldNum" sz="quarter" idx="12"/>
          </p:nvPr>
        </p:nvSpPr>
        <p:spPr/>
        <p:txBody>
          <a:bodyPr/>
          <a:lstStyle/>
          <a:p>
            <a:fld id="{BBF3448B-EF25-394B-9009-27CF6358DE73}" type="slidenum">
              <a:rPr kumimoji="1" lang="zh-CN" altLang="en-US" smtClean="0"/>
              <a:t>‹#›</a:t>
            </a:fld>
            <a:endParaRPr kumimoji="1" lang="zh-CN" altLang="en-US"/>
          </a:p>
        </p:txBody>
      </p:sp>
    </p:spTree>
    <p:extLst>
      <p:ext uri="{BB962C8B-B14F-4D97-AF65-F5344CB8AC3E}">
        <p14:creationId xmlns:p14="http://schemas.microsoft.com/office/powerpoint/2010/main" val="232048506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D8FB089C-CBCB-4C42-AB93-101666AE751D}"/>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本占位符 2">
            <a:extLst>
              <a:ext uri="{FF2B5EF4-FFF2-40B4-BE49-F238E27FC236}">
                <a16:creationId xmlns:a16="http://schemas.microsoft.com/office/drawing/2014/main" id="{A82AB956-B5E5-AF45-A171-AD66D56A7122}"/>
              </a:ext>
            </a:extLst>
          </p:cNvPr>
          <p:cNvSpPr>
            <a:spLocks noGrp="1"/>
          </p:cNvSpPr>
          <p:nvPr>
            <p:ph type="body" orient="vert" idx="1"/>
          </p:nvPr>
        </p:nvSpPr>
        <p:spPr>
          <a:xfrm>
            <a:off x="838200" y="365125"/>
            <a:ext cx="7734300" cy="5811838"/>
          </a:xfrm>
        </p:spPr>
        <p:txBody>
          <a:bodyPr vert="eaVert"/>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日期占位符 3">
            <a:extLst>
              <a:ext uri="{FF2B5EF4-FFF2-40B4-BE49-F238E27FC236}">
                <a16:creationId xmlns:a16="http://schemas.microsoft.com/office/drawing/2014/main" id="{E06E0EB2-504F-2245-B423-6507A5968003}"/>
              </a:ext>
            </a:extLst>
          </p:cNvPr>
          <p:cNvSpPr>
            <a:spLocks noGrp="1"/>
          </p:cNvSpPr>
          <p:nvPr>
            <p:ph type="dt" sz="half" idx="10"/>
          </p:nvPr>
        </p:nvSpPr>
        <p:spPr/>
        <p:txBody>
          <a:bodyPr/>
          <a:lstStyle/>
          <a:p>
            <a:fld id="{A9EA814C-2E35-7546-8128-BCEF30A81D96}" type="datetimeFigureOut">
              <a:rPr kumimoji="1" lang="zh-CN" altLang="en-US" smtClean="0"/>
              <a:t>2019/11/25</a:t>
            </a:fld>
            <a:endParaRPr kumimoji="1" lang="zh-CN" altLang="en-US"/>
          </a:p>
        </p:txBody>
      </p:sp>
      <p:sp>
        <p:nvSpPr>
          <p:cNvPr id="5" name="页脚占位符 4">
            <a:extLst>
              <a:ext uri="{FF2B5EF4-FFF2-40B4-BE49-F238E27FC236}">
                <a16:creationId xmlns:a16="http://schemas.microsoft.com/office/drawing/2014/main" id="{54D41222-153A-104B-BCDF-00DEEDE01380}"/>
              </a:ext>
            </a:extLst>
          </p:cNvPr>
          <p:cNvSpPr>
            <a:spLocks noGrp="1"/>
          </p:cNvSpPr>
          <p:nvPr>
            <p:ph type="ftr" sz="quarter" idx="11"/>
          </p:nvPr>
        </p:nvSpPr>
        <p:spPr/>
        <p:txBody>
          <a:bodyPr/>
          <a:lstStyle/>
          <a:p>
            <a:endParaRPr kumimoji="1" lang="zh-CN" altLang="en-US"/>
          </a:p>
        </p:txBody>
      </p:sp>
      <p:sp>
        <p:nvSpPr>
          <p:cNvPr id="6" name="幻灯片编号占位符 5">
            <a:extLst>
              <a:ext uri="{FF2B5EF4-FFF2-40B4-BE49-F238E27FC236}">
                <a16:creationId xmlns:a16="http://schemas.microsoft.com/office/drawing/2014/main" id="{9ABFCA5B-5B1F-AD46-8B19-C94A058C0DF1}"/>
              </a:ext>
            </a:extLst>
          </p:cNvPr>
          <p:cNvSpPr>
            <a:spLocks noGrp="1"/>
          </p:cNvSpPr>
          <p:nvPr>
            <p:ph type="sldNum" sz="quarter" idx="12"/>
          </p:nvPr>
        </p:nvSpPr>
        <p:spPr/>
        <p:txBody>
          <a:bodyPr/>
          <a:lstStyle/>
          <a:p>
            <a:fld id="{BBF3448B-EF25-394B-9009-27CF6358DE73}" type="slidenum">
              <a:rPr kumimoji="1" lang="zh-CN" altLang="en-US" smtClean="0"/>
              <a:t>‹#›</a:t>
            </a:fld>
            <a:endParaRPr kumimoji="1" lang="zh-CN" altLang="en-US"/>
          </a:p>
        </p:txBody>
      </p:sp>
    </p:spTree>
    <p:extLst>
      <p:ext uri="{BB962C8B-B14F-4D97-AF65-F5344CB8AC3E}">
        <p14:creationId xmlns:p14="http://schemas.microsoft.com/office/powerpoint/2010/main" val="182791037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00ABD0D-69AC-8744-9082-9DB809D8B8A9}"/>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6813B0CF-CD98-5D44-992D-4581EED18065}"/>
              </a:ext>
            </a:extLst>
          </p:cNvPr>
          <p:cNvSpPr>
            <a:spLocks noGrp="1"/>
          </p:cNvSpPr>
          <p:nvPr>
            <p:ph idx="1"/>
          </p:nvPr>
        </p:nvSpPr>
        <p:spPr/>
        <p:txBody>
          <a:bodyPr/>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日期占位符 3">
            <a:extLst>
              <a:ext uri="{FF2B5EF4-FFF2-40B4-BE49-F238E27FC236}">
                <a16:creationId xmlns:a16="http://schemas.microsoft.com/office/drawing/2014/main" id="{E3CCDA84-FC10-C04B-A969-05684A0F629B}"/>
              </a:ext>
            </a:extLst>
          </p:cNvPr>
          <p:cNvSpPr>
            <a:spLocks noGrp="1"/>
          </p:cNvSpPr>
          <p:nvPr>
            <p:ph type="dt" sz="half" idx="10"/>
          </p:nvPr>
        </p:nvSpPr>
        <p:spPr/>
        <p:txBody>
          <a:bodyPr/>
          <a:lstStyle/>
          <a:p>
            <a:fld id="{A9EA814C-2E35-7546-8128-BCEF30A81D96}" type="datetimeFigureOut">
              <a:rPr kumimoji="1" lang="zh-CN" altLang="en-US" smtClean="0"/>
              <a:t>2019/11/25</a:t>
            </a:fld>
            <a:endParaRPr kumimoji="1" lang="zh-CN" altLang="en-US"/>
          </a:p>
        </p:txBody>
      </p:sp>
      <p:sp>
        <p:nvSpPr>
          <p:cNvPr id="5" name="页脚占位符 4">
            <a:extLst>
              <a:ext uri="{FF2B5EF4-FFF2-40B4-BE49-F238E27FC236}">
                <a16:creationId xmlns:a16="http://schemas.microsoft.com/office/drawing/2014/main" id="{0A8E5CEB-3543-274B-B1F1-96CFAAF0D5C7}"/>
              </a:ext>
            </a:extLst>
          </p:cNvPr>
          <p:cNvSpPr>
            <a:spLocks noGrp="1"/>
          </p:cNvSpPr>
          <p:nvPr>
            <p:ph type="ftr" sz="quarter" idx="11"/>
          </p:nvPr>
        </p:nvSpPr>
        <p:spPr/>
        <p:txBody>
          <a:bodyPr/>
          <a:lstStyle/>
          <a:p>
            <a:endParaRPr kumimoji="1" lang="zh-CN" altLang="en-US"/>
          </a:p>
        </p:txBody>
      </p:sp>
      <p:sp>
        <p:nvSpPr>
          <p:cNvPr id="6" name="幻灯片编号占位符 5">
            <a:extLst>
              <a:ext uri="{FF2B5EF4-FFF2-40B4-BE49-F238E27FC236}">
                <a16:creationId xmlns:a16="http://schemas.microsoft.com/office/drawing/2014/main" id="{AD7750E8-FC94-4848-9652-72764B1708D5}"/>
              </a:ext>
            </a:extLst>
          </p:cNvPr>
          <p:cNvSpPr>
            <a:spLocks noGrp="1"/>
          </p:cNvSpPr>
          <p:nvPr>
            <p:ph type="sldNum" sz="quarter" idx="12"/>
          </p:nvPr>
        </p:nvSpPr>
        <p:spPr/>
        <p:txBody>
          <a:bodyPr/>
          <a:lstStyle/>
          <a:p>
            <a:fld id="{BBF3448B-EF25-394B-9009-27CF6358DE73}" type="slidenum">
              <a:rPr kumimoji="1" lang="zh-CN" altLang="en-US" smtClean="0"/>
              <a:t>‹#›</a:t>
            </a:fld>
            <a:endParaRPr kumimoji="1" lang="zh-CN" altLang="en-US"/>
          </a:p>
        </p:txBody>
      </p:sp>
    </p:spTree>
    <p:extLst>
      <p:ext uri="{BB962C8B-B14F-4D97-AF65-F5344CB8AC3E}">
        <p14:creationId xmlns:p14="http://schemas.microsoft.com/office/powerpoint/2010/main" val="3387949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A4A2DB1-6CEC-774F-8F62-55E9B5B37EBE}"/>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9F5D6EC1-B570-6644-935C-B47F39EF4A36}"/>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编辑母版文本样式</a:t>
            </a:r>
          </a:p>
        </p:txBody>
      </p:sp>
      <p:sp>
        <p:nvSpPr>
          <p:cNvPr id="4" name="日期占位符 3">
            <a:extLst>
              <a:ext uri="{FF2B5EF4-FFF2-40B4-BE49-F238E27FC236}">
                <a16:creationId xmlns:a16="http://schemas.microsoft.com/office/drawing/2014/main" id="{2585CB76-061C-5C4D-B79B-AB025CA07D3F}"/>
              </a:ext>
            </a:extLst>
          </p:cNvPr>
          <p:cNvSpPr>
            <a:spLocks noGrp="1"/>
          </p:cNvSpPr>
          <p:nvPr>
            <p:ph type="dt" sz="half" idx="10"/>
          </p:nvPr>
        </p:nvSpPr>
        <p:spPr/>
        <p:txBody>
          <a:bodyPr/>
          <a:lstStyle/>
          <a:p>
            <a:fld id="{A9EA814C-2E35-7546-8128-BCEF30A81D96}" type="datetimeFigureOut">
              <a:rPr kumimoji="1" lang="zh-CN" altLang="en-US" smtClean="0"/>
              <a:t>2019/11/25</a:t>
            </a:fld>
            <a:endParaRPr kumimoji="1" lang="zh-CN" altLang="en-US"/>
          </a:p>
        </p:txBody>
      </p:sp>
      <p:sp>
        <p:nvSpPr>
          <p:cNvPr id="5" name="页脚占位符 4">
            <a:extLst>
              <a:ext uri="{FF2B5EF4-FFF2-40B4-BE49-F238E27FC236}">
                <a16:creationId xmlns:a16="http://schemas.microsoft.com/office/drawing/2014/main" id="{B3A96B55-6D6E-A044-A273-63E66E476F4C}"/>
              </a:ext>
            </a:extLst>
          </p:cNvPr>
          <p:cNvSpPr>
            <a:spLocks noGrp="1"/>
          </p:cNvSpPr>
          <p:nvPr>
            <p:ph type="ftr" sz="quarter" idx="11"/>
          </p:nvPr>
        </p:nvSpPr>
        <p:spPr/>
        <p:txBody>
          <a:bodyPr/>
          <a:lstStyle/>
          <a:p>
            <a:endParaRPr kumimoji="1" lang="zh-CN" altLang="en-US"/>
          </a:p>
        </p:txBody>
      </p:sp>
      <p:sp>
        <p:nvSpPr>
          <p:cNvPr id="6" name="幻灯片编号占位符 5">
            <a:extLst>
              <a:ext uri="{FF2B5EF4-FFF2-40B4-BE49-F238E27FC236}">
                <a16:creationId xmlns:a16="http://schemas.microsoft.com/office/drawing/2014/main" id="{BA124701-7496-2940-9E43-70EED1D18E76}"/>
              </a:ext>
            </a:extLst>
          </p:cNvPr>
          <p:cNvSpPr>
            <a:spLocks noGrp="1"/>
          </p:cNvSpPr>
          <p:nvPr>
            <p:ph type="sldNum" sz="quarter" idx="12"/>
          </p:nvPr>
        </p:nvSpPr>
        <p:spPr/>
        <p:txBody>
          <a:bodyPr/>
          <a:lstStyle/>
          <a:p>
            <a:fld id="{BBF3448B-EF25-394B-9009-27CF6358DE73}" type="slidenum">
              <a:rPr kumimoji="1" lang="zh-CN" altLang="en-US" smtClean="0"/>
              <a:t>‹#›</a:t>
            </a:fld>
            <a:endParaRPr kumimoji="1" lang="zh-CN" altLang="en-US"/>
          </a:p>
        </p:txBody>
      </p:sp>
    </p:spTree>
    <p:extLst>
      <p:ext uri="{BB962C8B-B14F-4D97-AF65-F5344CB8AC3E}">
        <p14:creationId xmlns:p14="http://schemas.microsoft.com/office/powerpoint/2010/main" val="97130584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EF5556D-A965-7A4E-BBF1-B683AD730541}"/>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1925861A-5F88-4B45-BA4F-2E4909E32E10}"/>
              </a:ext>
            </a:extLst>
          </p:cNvPr>
          <p:cNvSpPr>
            <a:spLocks noGrp="1"/>
          </p:cNvSpPr>
          <p:nvPr>
            <p:ph sz="half" idx="1"/>
          </p:nvPr>
        </p:nvSpPr>
        <p:spPr>
          <a:xfrm>
            <a:off x="838200" y="1825625"/>
            <a:ext cx="5181600" cy="4351338"/>
          </a:xfrm>
        </p:spPr>
        <p:txBody>
          <a:bodyPr/>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内容占位符 3">
            <a:extLst>
              <a:ext uri="{FF2B5EF4-FFF2-40B4-BE49-F238E27FC236}">
                <a16:creationId xmlns:a16="http://schemas.microsoft.com/office/drawing/2014/main" id="{E4961164-661B-8645-A142-EE9EE3E6370E}"/>
              </a:ext>
            </a:extLst>
          </p:cNvPr>
          <p:cNvSpPr>
            <a:spLocks noGrp="1"/>
          </p:cNvSpPr>
          <p:nvPr>
            <p:ph sz="half" idx="2"/>
          </p:nvPr>
        </p:nvSpPr>
        <p:spPr>
          <a:xfrm>
            <a:off x="6172200" y="1825625"/>
            <a:ext cx="5181600" cy="4351338"/>
          </a:xfrm>
        </p:spPr>
        <p:txBody>
          <a:bodyPr/>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5" name="日期占位符 4">
            <a:extLst>
              <a:ext uri="{FF2B5EF4-FFF2-40B4-BE49-F238E27FC236}">
                <a16:creationId xmlns:a16="http://schemas.microsoft.com/office/drawing/2014/main" id="{FA8F4B01-2A9D-0F43-AB44-7A1E744A7526}"/>
              </a:ext>
            </a:extLst>
          </p:cNvPr>
          <p:cNvSpPr>
            <a:spLocks noGrp="1"/>
          </p:cNvSpPr>
          <p:nvPr>
            <p:ph type="dt" sz="half" idx="10"/>
          </p:nvPr>
        </p:nvSpPr>
        <p:spPr/>
        <p:txBody>
          <a:bodyPr/>
          <a:lstStyle/>
          <a:p>
            <a:fld id="{A9EA814C-2E35-7546-8128-BCEF30A81D96}" type="datetimeFigureOut">
              <a:rPr kumimoji="1" lang="zh-CN" altLang="en-US" smtClean="0"/>
              <a:t>2019/11/25</a:t>
            </a:fld>
            <a:endParaRPr kumimoji="1" lang="zh-CN" altLang="en-US"/>
          </a:p>
        </p:txBody>
      </p:sp>
      <p:sp>
        <p:nvSpPr>
          <p:cNvPr id="6" name="页脚占位符 5">
            <a:extLst>
              <a:ext uri="{FF2B5EF4-FFF2-40B4-BE49-F238E27FC236}">
                <a16:creationId xmlns:a16="http://schemas.microsoft.com/office/drawing/2014/main" id="{03428EB1-D4AE-E347-8C2A-9137BF7EE080}"/>
              </a:ext>
            </a:extLst>
          </p:cNvPr>
          <p:cNvSpPr>
            <a:spLocks noGrp="1"/>
          </p:cNvSpPr>
          <p:nvPr>
            <p:ph type="ftr" sz="quarter" idx="11"/>
          </p:nvPr>
        </p:nvSpPr>
        <p:spPr/>
        <p:txBody>
          <a:bodyPr/>
          <a:lstStyle/>
          <a:p>
            <a:endParaRPr kumimoji="1" lang="zh-CN" altLang="en-US"/>
          </a:p>
        </p:txBody>
      </p:sp>
      <p:sp>
        <p:nvSpPr>
          <p:cNvPr id="7" name="幻灯片编号占位符 6">
            <a:extLst>
              <a:ext uri="{FF2B5EF4-FFF2-40B4-BE49-F238E27FC236}">
                <a16:creationId xmlns:a16="http://schemas.microsoft.com/office/drawing/2014/main" id="{EFE13278-35D0-654C-BB08-05C0EEAB4CDB}"/>
              </a:ext>
            </a:extLst>
          </p:cNvPr>
          <p:cNvSpPr>
            <a:spLocks noGrp="1"/>
          </p:cNvSpPr>
          <p:nvPr>
            <p:ph type="sldNum" sz="quarter" idx="12"/>
          </p:nvPr>
        </p:nvSpPr>
        <p:spPr/>
        <p:txBody>
          <a:bodyPr/>
          <a:lstStyle/>
          <a:p>
            <a:fld id="{BBF3448B-EF25-394B-9009-27CF6358DE73}" type="slidenum">
              <a:rPr kumimoji="1" lang="zh-CN" altLang="en-US" smtClean="0"/>
              <a:t>‹#›</a:t>
            </a:fld>
            <a:endParaRPr kumimoji="1" lang="zh-CN" altLang="en-US"/>
          </a:p>
        </p:txBody>
      </p:sp>
    </p:spTree>
    <p:extLst>
      <p:ext uri="{BB962C8B-B14F-4D97-AF65-F5344CB8AC3E}">
        <p14:creationId xmlns:p14="http://schemas.microsoft.com/office/powerpoint/2010/main" val="201631557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9E6CF643-D18D-2D4E-A799-645AAF90C6D5}"/>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6BD1981D-35B8-134F-BF20-1626ACA7DEE9}"/>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编辑母版文本样式</a:t>
            </a:r>
          </a:p>
        </p:txBody>
      </p:sp>
      <p:sp>
        <p:nvSpPr>
          <p:cNvPr id="4" name="内容占位符 3">
            <a:extLst>
              <a:ext uri="{FF2B5EF4-FFF2-40B4-BE49-F238E27FC236}">
                <a16:creationId xmlns:a16="http://schemas.microsoft.com/office/drawing/2014/main" id="{861C3F37-F20B-2344-AD03-FB36F18DD6B6}"/>
              </a:ext>
            </a:extLst>
          </p:cNvPr>
          <p:cNvSpPr>
            <a:spLocks noGrp="1"/>
          </p:cNvSpPr>
          <p:nvPr>
            <p:ph sz="half" idx="2"/>
          </p:nvPr>
        </p:nvSpPr>
        <p:spPr>
          <a:xfrm>
            <a:off x="839788" y="2505075"/>
            <a:ext cx="5157787" cy="3684588"/>
          </a:xfrm>
        </p:spPr>
        <p:txBody>
          <a:bodyPr/>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5" name="文本占位符 4">
            <a:extLst>
              <a:ext uri="{FF2B5EF4-FFF2-40B4-BE49-F238E27FC236}">
                <a16:creationId xmlns:a16="http://schemas.microsoft.com/office/drawing/2014/main" id="{11AC0659-58A7-E349-979D-DEA57DB47499}"/>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编辑母版文本样式</a:t>
            </a:r>
          </a:p>
        </p:txBody>
      </p:sp>
      <p:sp>
        <p:nvSpPr>
          <p:cNvPr id="6" name="内容占位符 5">
            <a:extLst>
              <a:ext uri="{FF2B5EF4-FFF2-40B4-BE49-F238E27FC236}">
                <a16:creationId xmlns:a16="http://schemas.microsoft.com/office/drawing/2014/main" id="{70A34A99-36F7-8A48-9029-D0BFD0ECF55E}"/>
              </a:ext>
            </a:extLst>
          </p:cNvPr>
          <p:cNvSpPr>
            <a:spLocks noGrp="1"/>
          </p:cNvSpPr>
          <p:nvPr>
            <p:ph sz="quarter" idx="4"/>
          </p:nvPr>
        </p:nvSpPr>
        <p:spPr>
          <a:xfrm>
            <a:off x="6172200" y="2505075"/>
            <a:ext cx="5183188" cy="3684588"/>
          </a:xfrm>
        </p:spPr>
        <p:txBody>
          <a:bodyPr/>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7" name="日期占位符 6">
            <a:extLst>
              <a:ext uri="{FF2B5EF4-FFF2-40B4-BE49-F238E27FC236}">
                <a16:creationId xmlns:a16="http://schemas.microsoft.com/office/drawing/2014/main" id="{DCA407E7-22D3-354C-84D4-57A433F6414B}"/>
              </a:ext>
            </a:extLst>
          </p:cNvPr>
          <p:cNvSpPr>
            <a:spLocks noGrp="1"/>
          </p:cNvSpPr>
          <p:nvPr>
            <p:ph type="dt" sz="half" idx="10"/>
          </p:nvPr>
        </p:nvSpPr>
        <p:spPr/>
        <p:txBody>
          <a:bodyPr/>
          <a:lstStyle/>
          <a:p>
            <a:fld id="{A9EA814C-2E35-7546-8128-BCEF30A81D96}" type="datetimeFigureOut">
              <a:rPr kumimoji="1" lang="zh-CN" altLang="en-US" smtClean="0"/>
              <a:t>2019/11/25</a:t>
            </a:fld>
            <a:endParaRPr kumimoji="1" lang="zh-CN" altLang="en-US"/>
          </a:p>
        </p:txBody>
      </p:sp>
      <p:sp>
        <p:nvSpPr>
          <p:cNvPr id="8" name="页脚占位符 7">
            <a:extLst>
              <a:ext uri="{FF2B5EF4-FFF2-40B4-BE49-F238E27FC236}">
                <a16:creationId xmlns:a16="http://schemas.microsoft.com/office/drawing/2014/main" id="{C022D30B-5953-3944-BB16-12D6A25C8738}"/>
              </a:ext>
            </a:extLst>
          </p:cNvPr>
          <p:cNvSpPr>
            <a:spLocks noGrp="1"/>
          </p:cNvSpPr>
          <p:nvPr>
            <p:ph type="ftr" sz="quarter" idx="11"/>
          </p:nvPr>
        </p:nvSpPr>
        <p:spPr/>
        <p:txBody>
          <a:bodyPr/>
          <a:lstStyle/>
          <a:p>
            <a:endParaRPr kumimoji="1" lang="zh-CN" altLang="en-US"/>
          </a:p>
        </p:txBody>
      </p:sp>
      <p:sp>
        <p:nvSpPr>
          <p:cNvPr id="9" name="幻灯片编号占位符 8">
            <a:extLst>
              <a:ext uri="{FF2B5EF4-FFF2-40B4-BE49-F238E27FC236}">
                <a16:creationId xmlns:a16="http://schemas.microsoft.com/office/drawing/2014/main" id="{15A6A997-DA1D-6145-A8ED-27E87CCC5718}"/>
              </a:ext>
            </a:extLst>
          </p:cNvPr>
          <p:cNvSpPr>
            <a:spLocks noGrp="1"/>
          </p:cNvSpPr>
          <p:nvPr>
            <p:ph type="sldNum" sz="quarter" idx="12"/>
          </p:nvPr>
        </p:nvSpPr>
        <p:spPr/>
        <p:txBody>
          <a:bodyPr/>
          <a:lstStyle/>
          <a:p>
            <a:fld id="{BBF3448B-EF25-394B-9009-27CF6358DE73}" type="slidenum">
              <a:rPr kumimoji="1" lang="zh-CN" altLang="en-US" smtClean="0"/>
              <a:t>‹#›</a:t>
            </a:fld>
            <a:endParaRPr kumimoji="1" lang="zh-CN" altLang="en-US"/>
          </a:p>
        </p:txBody>
      </p:sp>
    </p:spTree>
    <p:extLst>
      <p:ext uri="{BB962C8B-B14F-4D97-AF65-F5344CB8AC3E}">
        <p14:creationId xmlns:p14="http://schemas.microsoft.com/office/powerpoint/2010/main" val="82527179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0C00686-778A-AF47-8B4A-C7883BDD3293}"/>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08471364-40F8-2C47-80CF-D53FB54874FC}"/>
              </a:ext>
            </a:extLst>
          </p:cNvPr>
          <p:cNvSpPr>
            <a:spLocks noGrp="1"/>
          </p:cNvSpPr>
          <p:nvPr>
            <p:ph type="dt" sz="half" idx="10"/>
          </p:nvPr>
        </p:nvSpPr>
        <p:spPr/>
        <p:txBody>
          <a:bodyPr/>
          <a:lstStyle/>
          <a:p>
            <a:fld id="{A9EA814C-2E35-7546-8128-BCEF30A81D96}" type="datetimeFigureOut">
              <a:rPr kumimoji="1" lang="zh-CN" altLang="en-US" smtClean="0"/>
              <a:t>2019/11/25</a:t>
            </a:fld>
            <a:endParaRPr kumimoji="1" lang="zh-CN" altLang="en-US"/>
          </a:p>
        </p:txBody>
      </p:sp>
      <p:sp>
        <p:nvSpPr>
          <p:cNvPr id="4" name="页脚占位符 3">
            <a:extLst>
              <a:ext uri="{FF2B5EF4-FFF2-40B4-BE49-F238E27FC236}">
                <a16:creationId xmlns:a16="http://schemas.microsoft.com/office/drawing/2014/main" id="{994EA01C-750D-D24F-892B-A82D048BE5F7}"/>
              </a:ext>
            </a:extLst>
          </p:cNvPr>
          <p:cNvSpPr>
            <a:spLocks noGrp="1"/>
          </p:cNvSpPr>
          <p:nvPr>
            <p:ph type="ftr" sz="quarter" idx="11"/>
          </p:nvPr>
        </p:nvSpPr>
        <p:spPr/>
        <p:txBody>
          <a:bodyPr/>
          <a:lstStyle/>
          <a:p>
            <a:endParaRPr kumimoji="1" lang="zh-CN" altLang="en-US"/>
          </a:p>
        </p:txBody>
      </p:sp>
      <p:sp>
        <p:nvSpPr>
          <p:cNvPr id="5" name="幻灯片编号占位符 4">
            <a:extLst>
              <a:ext uri="{FF2B5EF4-FFF2-40B4-BE49-F238E27FC236}">
                <a16:creationId xmlns:a16="http://schemas.microsoft.com/office/drawing/2014/main" id="{BA01BBE8-B5A5-0B47-8909-8440549E4F12}"/>
              </a:ext>
            </a:extLst>
          </p:cNvPr>
          <p:cNvSpPr>
            <a:spLocks noGrp="1"/>
          </p:cNvSpPr>
          <p:nvPr>
            <p:ph type="sldNum" sz="quarter" idx="12"/>
          </p:nvPr>
        </p:nvSpPr>
        <p:spPr/>
        <p:txBody>
          <a:bodyPr/>
          <a:lstStyle/>
          <a:p>
            <a:fld id="{BBF3448B-EF25-394B-9009-27CF6358DE73}" type="slidenum">
              <a:rPr kumimoji="1" lang="zh-CN" altLang="en-US" smtClean="0"/>
              <a:t>‹#›</a:t>
            </a:fld>
            <a:endParaRPr kumimoji="1" lang="zh-CN" altLang="en-US"/>
          </a:p>
        </p:txBody>
      </p:sp>
    </p:spTree>
    <p:extLst>
      <p:ext uri="{BB962C8B-B14F-4D97-AF65-F5344CB8AC3E}">
        <p14:creationId xmlns:p14="http://schemas.microsoft.com/office/powerpoint/2010/main" val="6086492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7AB83B78-9CCE-DD43-A838-D609F8C067E3}"/>
              </a:ext>
            </a:extLst>
          </p:cNvPr>
          <p:cNvSpPr>
            <a:spLocks noGrp="1"/>
          </p:cNvSpPr>
          <p:nvPr>
            <p:ph type="dt" sz="half" idx="10"/>
          </p:nvPr>
        </p:nvSpPr>
        <p:spPr/>
        <p:txBody>
          <a:bodyPr/>
          <a:lstStyle/>
          <a:p>
            <a:fld id="{A9EA814C-2E35-7546-8128-BCEF30A81D96}" type="datetimeFigureOut">
              <a:rPr kumimoji="1" lang="zh-CN" altLang="en-US" smtClean="0"/>
              <a:t>2019/11/25</a:t>
            </a:fld>
            <a:endParaRPr kumimoji="1" lang="zh-CN" altLang="en-US"/>
          </a:p>
        </p:txBody>
      </p:sp>
      <p:sp>
        <p:nvSpPr>
          <p:cNvPr id="3" name="页脚占位符 2">
            <a:extLst>
              <a:ext uri="{FF2B5EF4-FFF2-40B4-BE49-F238E27FC236}">
                <a16:creationId xmlns:a16="http://schemas.microsoft.com/office/drawing/2014/main" id="{96376E8A-2C45-E14A-A2AB-B3D5670B74BF}"/>
              </a:ext>
            </a:extLst>
          </p:cNvPr>
          <p:cNvSpPr>
            <a:spLocks noGrp="1"/>
          </p:cNvSpPr>
          <p:nvPr>
            <p:ph type="ftr" sz="quarter" idx="11"/>
          </p:nvPr>
        </p:nvSpPr>
        <p:spPr/>
        <p:txBody>
          <a:bodyPr/>
          <a:lstStyle/>
          <a:p>
            <a:endParaRPr kumimoji="1" lang="zh-CN" altLang="en-US"/>
          </a:p>
        </p:txBody>
      </p:sp>
      <p:sp>
        <p:nvSpPr>
          <p:cNvPr id="4" name="幻灯片编号占位符 3">
            <a:extLst>
              <a:ext uri="{FF2B5EF4-FFF2-40B4-BE49-F238E27FC236}">
                <a16:creationId xmlns:a16="http://schemas.microsoft.com/office/drawing/2014/main" id="{43E170AF-74D4-E54D-AFBB-29A175B84FF1}"/>
              </a:ext>
            </a:extLst>
          </p:cNvPr>
          <p:cNvSpPr>
            <a:spLocks noGrp="1"/>
          </p:cNvSpPr>
          <p:nvPr>
            <p:ph type="sldNum" sz="quarter" idx="12"/>
          </p:nvPr>
        </p:nvSpPr>
        <p:spPr/>
        <p:txBody>
          <a:bodyPr/>
          <a:lstStyle/>
          <a:p>
            <a:fld id="{BBF3448B-EF25-394B-9009-27CF6358DE73}" type="slidenum">
              <a:rPr kumimoji="1" lang="zh-CN" altLang="en-US" smtClean="0"/>
              <a:t>‹#›</a:t>
            </a:fld>
            <a:endParaRPr kumimoji="1" lang="zh-CN" altLang="en-US"/>
          </a:p>
        </p:txBody>
      </p:sp>
    </p:spTree>
    <p:extLst>
      <p:ext uri="{BB962C8B-B14F-4D97-AF65-F5344CB8AC3E}">
        <p14:creationId xmlns:p14="http://schemas.microsoft.com/office/powerpoint/2010/main" val="343395745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812FC5F-3C54-2743-A86F-D65A0A785FCE}"/>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1A91729A-A77C-D847-BCBF-1F983B5EEF3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文本占位符 3">
            <a:extLst>
              <a:ext uri="{FF2B5EF4-FFF2-40B4-BE49-F238E27FC236}">
                <a16:creationId xmlns:a16="http://schemas.microsoft.com/office/drawing/2014/main" id="{848460E8-023E-B141-9DD8-71F56802AC1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编辑母版文本样式</a:t>
            </a:r>
          </a:p>
        </p:txBody>
      </p:sp>
      <p:sp>
        <p:nvSpPr>
          <p:cNvPr id="5" name="日期占位符 4">
            <a:extLst>
              <a:ext uri="{FF2B5EF4-FFF2-40B4-BE49-F238E27FC236}">
                <a16:creationId xmlns:a16="http://schemas.microsoft.com/office/drawing/2014/main" id="{A32CAA59-F948-1343-A26F-D22A128BE402}"/>
              </a:ext>
            </a:extLst>
          </p:cNvPr>
          <p:cNvSpPr>
            <a:spLocks noGrp="1"/>
          </p:cNvSpPr>
          <p:nvPr>
            <p:ph type="dt" sz="half" idx="10"/>
          </p:nvPr>
        </p:nvSpPr>
        <p:spPr/>
        <p:txBody>
          <a:bodyPr/>
          <a:lstStyle/>
          <a:p>
            <a:fld id="{A9EA814C-2E35-7546-8128-BCEF30A81D96}" type="datetimeFigureOut">
              <a:rPr kumimoji="1" lang="zh-CN" altLang="en-US" smtClean="0"/>
              <a:t>2019/11/25</a:t>
            </a:fld>
            <a:endParaRPr kumimoji="1" lang="zh-CN" altLang="en-US"/>
          </a:p>
        </p:txBody>
      </p:sp>
      <p:sp>
        <p:nvSpPr>
          <p:cNvPr id="6" name="页脚占位符 5">
            <a:extLst>
              <a:ext uri="{FF2B5EF4-FFF2-40B4-BE49-F238E27FC236}">
                <a16:creationId xmlns:a16="http://schemas.microsoft.com/office/drawing/2014/main" id="{D206A34D-7BB1-E34D-BBBC-2A0B33713DB2}"/>
              </a:ext>
            </a:extLst>
          </p:cNvPr>
          <p:cNvSpPr>
            <a:spLocks noGrp="1"/>
          </p:cNvSpPr>
          <p:nvPr>
            <p:ph type="ftr" sz="quarter" idx="11"/>
          </p:nvPr>
        </p:nvSpPr>
        <p:spPr/>
        <p:txBody>
          <a:bodyPr/>
          <a:lstStyle/>
          <a:p>
            <a:endParaRPr kumimoji="1" lang="zh-CN" altLang="en-US"/>
          </a:p>
        </p:txBody>
      </p:sp>
      <p:sp>
        <p:nvSpPr>
          <p:cNvPr id="7" name="幻灯片编号占位符 6">
            <a:extLst>
              <a:ext uri="{FF2B5EF4-FFF2-40B4-BE49-F238E27FC236}">
                <a16:creationId xmlns:a16="http://schemas.microsoft.com/office/drawing/2014/main" id="{8496A000-4415-4A43-92BE-C8457A90C173}"/>
              </a:ext>
            </a:extLst>
          </p:cNvPr>
          <p:cNvSpPr>
            <a:spLocks noGrp="1"/>
          </p:cNvSpPr>
          <p:nvPr>
            <p:ph type="sldNum" sz="quarter" idx="12"/>
          </p:nvPr>
        </p:nvSpPr>
        <p:spPr/>
        <p:txBody>
          <a:bodyPr/>
          <a:lstStyle/>
          <a:p>
            <a:fld id="{BBF3448B-EF25-394B-9009-27CF6358DE73}" type="slidenum">
              <a:rPr kumimoji="1" lang="zh-CN" altLang="en-US" smtClean="0"/>
              <a:t>‹#›</a:t>
            </a:fld>
            <a:endParaRPr kumimoji="1" lang="zh-CN" altLang="en-US"/>
          </a:p>
        </p:txBody>
      </p:sp>
    </p:spTree>
    <p:extLst>
      <p:ext uri="{BB962C8B-B14F-4D97-AF65-F5344CB8AC3E}">
        <p14:creationId xmlns:p14="http://schemas.microsoft.com/office/powerpoint/2010/main" val="374122830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45E4DDF-BBE0-0C44-BF07-EC3B81CAE2FE}"/>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9E21EEFE-9933-0644-8365-598D3093A9D3}"/>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F100BD81-5B22-7B43-8248-01484D6CAB69}"/>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编辑母版文本样式</a:t>
            </a:r>
          </a:p>
        </p:txBody>
      </p:sp>
      <p:sp>
        <p:nvSpPr>
          <p:cNvPr id="5" name="日期占位符 4">
            <a:extLst>
              <a:ext uri="{FF2B5EF4-FFF2-40B4-BE49-F238E27FC236}">
                <a16:creationId xmlns:a16="http://schemas.microsoft.com/office/drawing/2014/main" id="{98F55936-8895-E04F-A254-95BA615EA16F}"/>
              </a:ext>
            </a:extLst>
          </p:cNvPr>
          <p:cNvSpPr>
            <a:spLocks noGrp="1"/>
          </p:cNvSpPr>
          <p:nvPr>
            <p:ph type="dt" sz="half" idx="10"/>
          </p:nvPr>
        </p:nvSpPr>
        <p:spPr/>
        <p:txBody>
          <a:bodyPr/>
          <a:lstStyle/>
          <a:p>
            <a:fld id="{A9EA814C-2E35-7546-8128-BCEF30A81D96}" type="datetimeFigureOut">
              <a:rPr kumimoji="1" lang="zh-CN" altLang="en-US" smtClean="0"/>
              <a:t>2019/11/25</a:t>
            </a:fld>
            <a:endParaRPr kumimoji="1" lang="zh-CN" altLang="en-US"/>
          </a:p>
        </p:txBody>
      </p:sp>
      <p:sp>
        <p:nvSpPr>
          <p:cNvPr id="6" name="页脚占位符 5">
            <a:extLst>
              <a:ext uri="{FF2B5EF4-FFF2-40B4-BE49-F238E27FC236}">
                <a16:creationId xmlns:a16="http://schemas.microsoft.com/office/drawing/2014/main" id="{829BF3D1-1869-9D43-9A84-2F898A10D5BD}"/>
              </a:ext>
            </a:extLst>
          </p:cNvPr>
          <p:cNvSpPr>
            <a:spLocks noGrp="1"/>
          </p:cNvSpPr>
          <p:nvPr>
            <p:ph type="ftr" sz="quarter" idx="11"/>
          </p:nvPr>
        </p:nvSpPr>
        <p:spPr/>
        <p:txBody>
          <a:bodyPr/>
          <a:lstStyle/>
          <a:p>
            <a:endParaRPr kumimoji="1" lang="zh-CN" altLang="en-US"/>
          </a:p>
        </p:txBody>
      </p:sp>
      <p:sp>
        <p:nvSpPr>
          <p:cNvPr id="7" name="幻灯片编号占位符 6">
            <a:extLst>
              <a:ext uri="{FF2B5EF4-FFF2-40B4-BE49-F238E27FC236}">
                <a16:creationId xmlns:a16="http://schemas.microsoft.com/office/drawing/2014/main" id="{658CBC5B-0F39-B448-B594-AD5C554AE7B0}"/>
              </a:ext>
            </a:extLst>
          </p:cNvPr>
          <p:cNvSpPr>
            <a:spLocks noGrp="1"/>
          </p:cNvSpPr>
          <p:nvPr>
            <p:ph type="sldNum" sz="quarter" idx="12"/>
          </p:nvPr>
        </p:nvSpPr>
        <p:spPr/>
        <p:txBody>
          <a:bodyPr/>
          <a:lstStyle/>
          <a:p>
            <a:fld id="{BBF3448B-EF25-394B-9009-27CF6358DE73}" type="slidenum">
              <a:rPr kumimoji="1" lang="zh-CN" altLang="en-US" smtClean="0"/>
              <a:t>‹#›</a:t>
            </a:fld>
            <a:endParaRPr kumimoji="1" lang="zh-CN" altLang="en-US"/>
          </a:p>
        </p:txBody>
      </p:sp>
    </p:spTree>
    <p:extLst>
      <p:ext uri="{BB962C8B-B14F-4D97-AF65-F5344CB8AC3E}">
        <p14:creationId xmlns:p14="http://schemas.microsoft.com/office/powerpoint/2010/main" val="27061237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16BA78D2-76CE-064E-A6E0-7C15DA772287}"/>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514A5A26-6E9E-6847-BEFE-3AC8D8507B32}"/>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日期占位符 3">
            <a:extLst>
              <a:ext uri="{FF2B5EF4-FFF2-40B4-BE49-F238E27FC236}">
                <a16:creationId xmlns:a16="http://schemas.microsoft.com/office/drawing/2014/main" id="{3E5A04D2-FA2B-1246-AC68-2B6F986D165C}"/>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9EA814C-2E35-7546-8128-BCEF30A81D96}" type="datetimeFigureOut">
              <a:rPr kumimoji="1" lang="zh-CN" altLang="en-US" smtClean="0"/>
              <a:t>2019/11/25</a:t>
            </a:fld>
            <a:endParaRPr kumimoji="1" lang="zh-CN" altLang="en-US"/>
          </a:p>
        </p:txBody>
      </p:sp>
      <p:sp>
        <p:nvSpPr>
          <p:cNvPr id="5" name="页脚占位符 4">
            <a:extLst>
              <a:ext uri="{FF2B5EF4-FFF2-40B4-BE49-F238E27FC236}">
                <a16:creationId xmlns:a16="http://schemas.microsoft.com/office/drawing/2014/main" id="{A51CF719-7C91-4D4D-A6F7-8C22537FAC23}"/>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a:extLst>
              <a:ext uri="{FF2B5EF4-FFF2-40B4-BE49-F238E27FC236}">
                <a16:creationId xmlns:a16="http://schemas.microsoft.com/office/drawing/2014/main" id="{7EF4FF41-3E9D-2148-9AA0-4438FACE795D}"/>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BBF3448B-EF25-394B-9009-27CF6358DE73}" type="slidenum">
              <a:rPr kumimoji="1" lang="zh-CN" altLang="en-US" smtClean="0"/>
              <a:t>‹#›</a:t>
            </a:fld>
            <a:endParaRPr kumimoji="1" lang="zh-CN" altLang="en-US"/>
          </a:p>
        </p:txBody>
      </p:sp>
    </p:spTree>
    <p:extLst>
      <p:ext uri="{BB962C8B-B14F-4D97-AF65-F5344CB8AC3E}">
        <p14:creationId xmlns:p14="http://schemas.microsoft.com/office/powerpoint/2010/main" val="398164951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1.jpeg"/><Relationship Id="rId2" Type="http://schemas.openxmlformats.org/officeDocument/2006/relationships/image" Target="../media/image10.jpe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13.jpe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16.jpeg"/><Relationship Id="rId4" Type="http://schemas.openxmlformats.org/officeDocument/2006/relationships/image" Target="../media/image15.jpeg"/></Relationships>
</file>

<file path=ppt/slides/_rels/slide18.xml.rels><?xml version="1.0" encoding="UTF-8" standalone="yes"?>
<Relationships xmlns="http://schemas.openxmlformats.org/package/2006/relationships"><Relationship Id="rId3" Type="http://schemas.openxmlformats.org/officeDocument/2006/relationships/image" Target="../media/image17.tiff"/><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18.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2.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8" Type="http://schemas.openxmlformats.org/officeDocument/2006/relationships/hyperlink" Target="https://webpack.js.org/" TargetMode="External"/><Relationship Id="rId3" Type="http://schemas.openxmlformats.org/officeDocument/2006/relationships/hyperlink" Target="https://docs.npmjs.com/misc/scripts" TargetMode="External"/><Relationship Id="rId7" Type="http://schemas.openxmlformats.org/officeDocument/2006/relationships/hyperlink" Target="http://gulpjs.com/" TargetMode="External"/><Relationship Id="rId2" Type="http://schemas.openxmlformats.org/officeDocument/2006/relationships/notesSlide" Target="../notesSlides/notesSlide1.xml"/><Relationship Id="rId1" Type="http://schemas.openxmlformats.org/officeDocument/2006/relationships/slideLayout" Target="../slideLayouts/slideLayout2.xml"/><Relationship Id="rId6" Type="http://schemas.openxmlformats.org/officeDocument/2006/relationships/image" Target="../media/image2.jpeg"/><Relationship Id="rId5" Type="http://schemas.openxmlformats.org/officeDocument/2006/relationships/hyperlink" Target="https://gruntjs.com/" TargetMode="External"/><Relationship Id="rId4" Type="http://schemas.openxmlformats.org/officeDocument/2006/relationships/image" Target="../media/image1.jpeg"/><Relationship Id="rId9" Type="http://schemas.openxmlformats.org/officeDocument/2006/relationships/image" Target="../media/image3.jpe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image" Target="../media/image5.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4C0663-1DA9-9147-B30F-DB304CE00D2D}"/>
              </a:ext>
            </a:extLst>
          </p:cNvPr>
          <p:cNvSpPr>
            <a:spLocks noGrp="1"/>
          </p:cNvSpPr>
          <p:nvPr>
            <p:ph type="ctrTitle"/>
          </p:nvPr>
        </p:nvSpPr>
        <p:spPr/>
        <p:txBody>
          <a:bodyPr/>
          <a:lstStyle/>
          <a:p>
            <a:r>
              <a:rPr lang="en" altLang="zh-CN" dirty="0" err="1"/>
              <a:t>webpack</a:t>
            </a:r>
            <a:r>
              <a:rPr lang="zh-CN" altLang="en-US" dirty="0"/>
              <a:t>原理和实践</a:t>
            </a:r>
            <a:br>
              <a:rPr lang="zh-CN" altLang="en-US" dirty="0"/>
            </a:br>
            <a:endParaRPr kumimoji="1" lang="zh-CN" altLang="en-US" dirty="0"/>
          </a:p>
        </p:txBody>
      </p:sp>
    </p:spTree>
    <p:extLst>
      <p:ext uri="{BB962C8B-B14F-4D97-AF65-F5344CB8AC3E}">
        <p14:creationId xmlns:p14="http://schemas.microsoft.com/office/powerpoint/2010/main" val="1602499067"/>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069BE9-8CF4-E543-B2B7-F5B96D0E008A}"/>
              </a:ext>
            </a:extLst>
          </p:cNvPr>
          <p:cNvSpPr>
            <a:spLocks noGrp="1"/>
          </p:cNvSpPr>
          <p:nvPr>
            <p:ph type="title"/>
          </p:nvPr>
        </p:nvSpPr>
        <p:spPr/>
        <p:txBody>
          <a:bodyPr/>
          <a:lstStyle/>
          <a:p>
            <a:r>
              <a:rPr lang="en-US" altLang="zh-Hans" b="1" dirty="0" err="1"/>
              <a:t>webpack</a:t>
            </a:r>
            <a:r>
              <a:rPr lang="zh-CN" altLang="en-US" b="1" dirty="0"/>
              <a:t>核心概念</a:t>
            </a:r>
            <a:r>
              <a:rPr lang="en-US" altLang="zh-Hans" b="1" dirty="0"/>
              <a:t>2-</a:t>
            </a:r>
            <a:r>
              <a:rPr lang="en" altLang="zh-CN" b="1" dirty="0"/>
              <a:t> Module</a:t>
            </a:r>
            <a:endParaRPr kumimoji="1" lang="zh-CN" altLang="en-US" dirty="0"/>
          </a:p>
        </p:txBody>
      </p:sp>
      <p:sp>
        <p:nvSpPr>
          <p:cNvPr id="3" name="矩形 2">
            <a:extLst>
              <a:ext uri="{FF2B5EF4-FFF2-40B4-BE49-F238E27FC236}">
                <a16:creationId xmlns:a16="http://schemas.microsoft.com/office/drawing/2014/main" id="{702924FD-E30C-2C40-8276-CCC25B2C2F65}"/>
              </a:ext>
            </a:extLst>
          </p:cNvPr>
          <p:cNvSpPr/>
          <p:nvPr/>
        </p:nvSpPr>
        <p:spPr>
          <a:xfrm>
            <a:off x="838200" y="1540026"/>
            <a:ext cx="10947400" cy="2125197"/>
          </a:xfrm>
          <a:prstGeom prst="rect">
            <a:avLst/>
          </a:prstGeom>
        </p:spPr>
        <p:txBody>
          <a:bodyPr wrap="square">
            <a:spAutoFit/>
          </a:bodyPr>
          <a:lstStyle/>
          <a:p>
            <a:pPr>
              <a:lnSpc>
                <a:spcPct val="150000"/>
              </a:lnSpc>
            </a:pPr>
            <a:r>
              <a:rPr lang="en" altLang="zh-CN" b="1" dirty="0"/>
              <a:t>Module</a:t>
            </a:r>
            <a:r>
              <a:rPr lang="zh-Hans" altLang="en-US" b="1" dirty="0"/>
              <a:t>，</a:t>
            </a:r>
            <a:r>
              <a:rPr lang="zh-Hans" altLang="en-US" dirty="0"/>
              <a:t>通过</a:t>
            </a:r>
            <a:r>
              <a:rPr lang="en" altLang="zh-CN" b="0" i="0" dirty="0">
                <a:solidFill>
                  <a:srgbClr val="333333"/>
                </a:solidFill>
                <a:effectLst/>
                <a:latin typeface="Helvetica Neue" panose="02000503000000020004" pitchFamily="2" charset="0"/>
              </a:rPr>
              <a:t>rules </a:t>
            </a:r>
            <a:r>
              <a:rPr lang="zh-CN" altLang="en-US" b="0" i="0" dirty="0">
                <a:solidFill>
                  <a:srgbClr val="333333"/>
                </a:solidFill>
                <a:effectLst/>
                <a:latin typeface="Helvetica Neue" panose="02000503000000020004" pitchFamily="2" charset="0"/>
              </a:rPr>
              <a:t>配置模块的读取和解析规则，通常用来配置 </a:t>
            </a:r>
            <a:r>
              <a:rPr lang="en" altLang="zh-CN" b="0" i="0" dirty="0">
                <a:solidFill>
                  <a:srgbClr val="333333"/>
                </a:solidFill>
                <a:effectLst/>
                <a:latin typeface="Helvetica Neue" panose="02000503000000020004" pitchFamily="2" charset="0"/>
              </a:rPr>
              <a:t>Loader</a:t>
            </a:r>
            <a:r>
              <a:rPr lang="zh-CN" altLang="en" b="0" i="0" dirty="0">
                <a:solidFill>
                  <a:srgbClr val="333333"/>
                </a:solidFill>
                <a:effectLst/>
                <a:latin typeface="Helvetica Neue" panose="02000503000000020004" pitchFamily="2" charset="0"/>
              </a:rPr>
              <a:t>。</a:t>
            </a:r>
            <a:r>
              <a:rPr lang="zh-CN" altLang="en-US" b="0" i="0" dirty="0">
                <a:solidFill>
                  <a:srgbClr val="333333"/>
                </a:solidFill>
                <a:effectLst/>
                <a:latin typeface="Helvetica Neue" panose="02000503000000020004" pitchFamily="2" charset="0"/>
              </a:rPr>
              <a:t>其类型是一个数组，数组里每一项都描述了如何去处理部分文件。 配置一项 </a:t>
            </a:r>
            <a:r>
              <a:rPr lang="en" altLang="zh-CN" b="0" i="0" dirty="0">
                <a:solidFill>
                  <a:srgbClr val="333333"/>
                </a:solidFill>
                <a:effectLst/>
                <a:latin typeface="Helvetica Neue" panose="02000503000000020004" pitchFamily="2" charset="0"/>
              </a:rPr>
              <a:t>rules </a:t>
            </a:r>
            <a:r>
              <a:rPr lang="zh-CN" altLang="en-US" b="0" i="0" dirty="0">
                <a:solidFill>
                  <a:srgbClr val="333333"/>
                </a:solidFill>
                <a:effectLst/>
                <a:latin typeface="Helvetica Neue" panose="02000503000000020004" pitchFamily="2" charset="0"/>
              </a:rPr>
              <a:t>时大致通过以下方式：</a:t>
            </a:r>
          </a:p>
          <a:p>
            <a:pPr>
              <a:lnSpc>
                <a:spcPct val="150000"/>
              </a:lnSpc>
              <a:buFont typeface="+mj-lt"/>
              <a:buAutoNum type="arabicPeriod"/>
            </a:pPr>
            <a:r>
              <a:rPr lang="zh-CN" altLang="en-US" b="0" i="0" dirty="0">
                <a:solidFill>
                  <a:srgbClr val="333333"/>
                </a:solidFill>
                <a:effectLst/>
                <a:latin typeface="Helvetica Neue" panose="02000503000000020004" pitchFamily="2" charset="0"/>
              </a:rPr>
              <a:t>条件匹配：通过 </a:t>
            </a:r>
            <a:r>
              <a:rPr lang="en" altLang="zh-CN" b="0" i="0" dirty="0">
                <a:solidFill>
                  <a:srgbClr val="333333"/>
                </a:solidFill>
                <a:effectLst/>
                <a:latin typeface="Helvetica Neue" panose="02000503000000020004" pitchFamily="2" charset="0"/>
              </a:rPr>
              <a:t>test </a:t>
            </a:r>
            <a:r>
              <a:rPr lang="zh-CN" altLang="en" b="0" i="0" dirty="0">
                <a:solidFill>
                  <a:srgbClr val="333333"/>
                </a:solidFill>
                <a:effectLst/>
                <a:latin typeface="Helvetica Neue" panose="02000503000000020004" pitchFamily="2" charset="0"/>
              </a:rPr>
              <a:t>、 </a:t>
            </a:r>
            <a:r>
              <a:rPr lang="en" altLang="zh-CN" b="0" i="0" dirty="0">
                <a:solidFill>
                  <a:srgbClr val="333333"/>
                </a:solidFill>
                <a:effectLst/>
                <a:latin typeface="Helvetica Neue" panose="02000503000000020004" pitchFamily="2" charset="0"/>
              </a:rPr>
              <a:t>include </a:t>
            </a:r>
            <a:r>
              <a:rPr lang="zh-CN" altLang="en" b="0" i="0" dirty="0">
                <a:solidFill>
                  <a:srgbClr val="333333"/>
                </a:solidFill>
                <a:effectLst/>
                <a:latin typeface="Helvetica Neue" panose="02000503000000020004" pitchFamily="2" charset="0"/>
              </a:rPr>
              <a:t>、 </a:t>
            </a:r>
            <a:r>
              <a:rPr lang="en" altLang="zh-CN" b="0" i="0" dirty="0">
                <a:solidFill>
                  <a:srgbClr val="333333"/>
                </a:solidFill>
                <a:effectLst/>
                <a:latin typeface="Helvetica Neue" panose="02000503000000020004" pitchFamily="2" charset="0"/>
              </a:rPr>
              <a:t>exclude </a:t>
            </a:r>
            <a:r>
              <a:rPr lang="zh-CN" altLang="en-US" b="0" i="0" dirty="0">
                <a:solidFill>
                  <a:srgbClr val="333333"/>
                </a:solidFill>
                <a:effectLst/>
                <a:latin typeface="Helvetica Neue" panose="02000503000000020004" pitchFamily="2" charset="0"/>
              </a:rPr>
              <a:t>三个配置项来命中 </a:t>
            </a:r>
            <a:r>
              <a:rPr lang="en" altLang="zh-CN" b="0" i="0" dirty="0">
                <a:solidFill>
                  <a:srgbClr val="333333"/>
                </a:solidFill>
                <a:effectLst/>
                <a:latin typeface="Helvetica Neue" panose="02000503000000020004" pitchFamily="2" charset="0"/>
              </a:rPr>
              <a:t>Loader </a:t>
            </a:r>
            <a:r>
              <a:rPr lang="zh-CN" altLang="en-US" b="0" i="0" dirty="0">
                <a:solidFill>
                  <a:srgbClr val="333333"/>
                </a:solidFill>
                <a:effectLst/>
                <a:latin typeface="Helvetica Neue" panose="02000503000000020004" pitchFamily="2" charset="0"/>
              </a:rPr>
              <a:t>要应用规则的文件。</a:t>
            </a:r>
          </a:p>
          <a:p>
            <a:pPr>
              <a:lnSpc>
                <a:spcPct val="150000"/>
              </a:lnSpc>
              <a:buFont typeface="+mj-lt"/>
              <a:buAutoNum type="arabicPeriod"/>
            </a:pPr>
            <a:r>
              <a:rPr lang="zh-CN" altLang="en-US" b="0" i="0" dirty="0">
                <a:solidFill>
                  <a:srgbClr val="333333"/>
                </a:solidFill>
                <a:effectLst/>
                <a:latin typeface="Helvetica Neue" panose="02000503000000020004" pitchFamily="2" charset="0"/>
              </a:rPr>
              <a:t>应用规则：对选中后的文件通过 </a:t>
            </a:r>
            <a:r>
              <a:rPr lang="en" altLang="zh-CN" b="0" i="0" dirty="0">
                <a:solidFill>
                  <a:srgbClr val="333333"/>
                </a:solidFill>
                <a:effectLst/>
                <a:latin typeface="Helvetica Neue" panose="02000503000000020004" pitchFamily="2" charset="0"/>
              </a:rPr>
              <a:t>use </a:t>
            </a:r>
            <a:r>
              <a:rPr lang="zh-CN" altLang="en-US" b="0" i="0" dirty="0">
                <a:solidFill>
                  <a:srgbClr val="333333"/>
                </a:solidFill>
                <a:effectLst/>
                <a:latin typeface="Helvetica Neue" panose="02000503000000020004" pitchFamily="2" charset="0"/>
              </a:rPr>
              <a:t>配置项来应用 </a:t>
            </a:r>
            <a:r>
              <a:rPr lang="en" altLang="zh-CN" b="0" i="0" dirty="0">
                <a:solidFill>
                  <a:srgbClr val="333333"/>
                </a:solidFill>
                <a:effectLst/>
                <a:latin typeface="Helvetica Neue" panose="02000503000000020004" pitchFamily="2" charset="0"/>
              </a:rPr>
              <a:t>Loader</a:t>
            </a:r>
            <a:r>
              <a:rPr lang="zh-CN" altLang="en" b="0" i="0" dirty="0">
                <a:solidFill>
                  <a:srgbClr val="333333"/>
                </a:solidFill>
                <a:effectLst/>
                <a:latin typeface="Helvetica Neue" panose="02000503000000020004" pitchFamily="2" charset="0"/>
              </a:rPr>
              <a:t>，</a:t>
            </a:r>
            <a:r>
              <a:rPr lang="zh-CN" altLang="en-US" b="0" i="0" dirty="0">
                <a:solidFill>
                  <a:srgbClr val="333333"/>
                </a:solidFill>
                <a:effectLst/>
                <a:latin typeface="Helvetica Neue" panose="02000503000000020004" pitchFamily="2" charset="0"/>
              </a:rPr>
              <a:t>可以只应用一个 </a:t>
            </a:r>
            <a:r>
              <a:rPr lang="en" altLang="zh-CN" b="0" i="0" dirty="0">
                <a:solidFill>
                  <a:srgbClr val="333333"/>
                </a:solidFill>
                <a:effectLst/>
                <a:latin typeface="Helvetica Neue" panose="02000503000000020004" pitchFamily="2" charset="0"/>
              </a:rPr>
              <a:t>Loader </a:t>
            </a:r>
            <a:r>
              <a:rPr lang="zh-CN" altLang="en-US" b="0" i="0" dirty="0">
                <a:solidFill>
                  <a:srgbClr val="333333"/>
                </a:solidFill>
                <a:effectLst/>
                <a:latin typeface="Helvetica Neue" panose="02000503000000020004" pitchFamily="2" charset="0"/>
              </a:rPr>
              <a:t>或者按照从后往前的顺序应用一组 </a:t>
            </a:r>
            <a:r>
              <a:rPr lang="en" altLang="zh-CN" b="0" i="0" dirty="0">
                <a:solidFill>
                  <a:srgbClr val="333333"/>
                </a:solidFill>
                <a:effectLst/>
                <a:latin typeface="Helvetica Neue" panose="02000503000000020004" pitchFamily="2" charset="0"/>
              </a:rPr>
              <a:t>Loader</a:t>
            </a:r>
            <a:r>
              <a:rPr lang="zh-CN" altLang="en" b="0" i="0" dirty="0">
                <a:solidFill>
                  <a:srgbClr val="333333"/>
                </a:solidFill>
                <a:effectLst/>
                <a:latin typeface="Helvetica Neue" panose="02000503000000020004" pitchFamily="2" charset="0"/>
              </a:rPr>
              <a:t>，</a:t>
            </a:r>
            <a:r>
              <a:rPr lang="zh-CN" altLang="en-US" b="0" i="0" dirty="0">
                <a:solidFill>
                  <a:srgbClr val="333333"/>
                </a:solidFill>
                <a:effectLst/>
                <a:latin typeface="Helvetica Neue" panose="02000503000000020004" pitchFamily="2" charset="0"/>
              </a:rPr>
              <a:t>同时还可以分别给 </a:t>
            </a:r>
            <a:r>
              <a:rPr lang="en" altLang="zh-CN" b="0" i="0" dirty="0">
                <a:solidFill>
                  <a:srgbClr val="333333"/>
                </a:solidFill>
                <a:effectLst/>
                <a:latin typeface="Helvetica Neue" panose="02000503000000020004" pitchFamily="2" charset="0"/>
              </a:rPr>
              <a:t>Loader </a:t>
            </a:r>
            <a:r>
              <a:rPr lang="zh-CN" altLang="en-US" b="0" i="0" dirty="0">
                <a:solidFill>
                  <a:srgbClr val="333333"/>
                </a:solidFill>
                <a:effectLst/>
                <a:latin typeface="Helvetica Neue" panose="02000503000000020004" pitchFamily="2" charset="0"/>
              </a:rPr>
              <a:t>传入参数。</a:t>
            </a:r>
          </a:p>
        </p:txBody>
      </p:sp>
      <p:pic>
        <p:nvPicPr>
          <p:cNvPr id="9" name="图片 8">
            <a:extLst>
              <a:ext uri="{FF2B5EF4-FFF2-40B4-BE49-F238E27FC236}">
                <a16:creationId xmlns:a16="http://schemas.microsoft.com/office/drawing/2014/main" id="{888B9012-D300-7C4E-A64C-EBE53FDBE6DA}"/>
              </a:ext>
            </a:extLst>
          </p:cNvPr>
          <p:cNvPicPr>
            <a:picLocks noChangeAspect="1"/>
          </p:cNvPicPr>
          <p:nvPr/>
        </p:nvPicPr>
        <p:blipFill>
          <a:blip r:embed="rId2"/>
          <a:stretch>
            <a:fillRect/>
          </a:stretch>
        </p:blipFill>
        <p:spPr>
          <a:xfrm>
            <a:off x="2646554" y="3771872"/>
            <a:ext cx="6898892" cy="2759557"/>
          </a:xfrm>
          <a:prstGeom prst="rect">
            <a:avLst/>
          </a:prstGeom>
        </p:spPr>
      </p:pic>
    </p:spTree>
    <p:extLst>
      <p:ext uri="{BB962C8B-B14F-4D97-AF65-F5344CB8AC3E}">
        <p14:creationId xmlns:p14="http://schemas.microsoft.com/office/powerpoint/2010/main" val="54534749"/>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069BE9-8CF4-E543-B2B7-F5B96D0E008A}"/>
              </a:ext>
            </a:extLst>
          </p:cNvPr>
          <p:cNvSpPr>
            <a:spLocks noGrp="1"/>
          </p:cNvSpPr>
          <p:nvPr>
            <p:ph type="title"/>
          </p:nvPr>
        </p:nvSpPr>
        <p:spPr/>
        <p:txBody>
          <a:bodyPr/>
          <a:lstStyle/>
          <a:p>
            <a:r>
              <a:rPr lang="en-US" altLang="zh-Hans" b="1" dirty="0" err="1"/>
              <a:t>webpack</a:t>
            </a:r>
            <a:r>
              <a:rPr lang="zh-CN" altLang="en-US" b="1" dirty="0"/>
              <a:t>核心概念</a:t>
            </a:r>
            <a:r>
              <a:rPr lang="en-US" altLang="zh-Hans" b="1" dirty="0"/>
              <a:t>3-</a:t>
            </a:r>
            <a:r>
              <a:rPr lang="en" altLang="zh-CN" b="1" dirty="0"/>
              <a:t> </a:t>
            </a:r>
            <a:r>
              <a:rPr lang="en-US" altLang="zh-Hans" b="1" dirty="0"/>
              <a:t>Loader</a:t>
            </a:r>
            <a:endParaRPr kumimoji="1" lang="zh-CN" altLang="en-US" dirty="0"/>
          </a:p>
        </p:txBody>
      </p:sp>
      <p:sp>
        <p:nvSpPr>
          <p:cNvPr id="3" name="矩形 2">
            <a:extLst>
              <a:ext uri="{FF2B5EF4-FFF2-40B4-BE49-F238E27FC236}">
                <a16:creationId xmlns:a16="http://schemas.microsoft.com/office/drawing/2014/main" id="{702924FD-E30C-2C40-8276-CCC25B2C2F65}"/>
              </a:ext>
            </a:extLst>
          </p:cNvPr>
          <p:cNvSpPr/>
          <p:nvPr/>
        </p:nvSpPr>
        <p:spPr>
          <a:xfrm>
            <a:off x="838200" y="4747683"/>
            <a:ext cx="10947400" cy="1294200"/>
          </a:xfrm>
          <a:prstGeom prst="rect">
            <a:avLst/>
          </a:prstGeom>
        </p:spPr>
        <p:txBody>
          <a:bodyPr wrap="square">
            <a:spAutoFit/>
          </a:bodyPr>
          <a:lstStyle/>
          <a:p>
            <a:pPr>
              <a:lnSpc>
                <a:spcPct val="150000"/>
              </a:lnSpc>
            </a:pPr>
            <a:r>
              <a:rPr lang="en" altLang="zh-CN" dirty="0"/>
              <a:t>Loader </a:t>
            </a:r>
            <a:r>
              <a:rPr lang="zh-CN" altLang="en-US" dirty="0"/>
              <a:t>可以看作具有文件转换功能的翻译员，配置里的 </a:t>
            </a:r>
            <a:r>
              <a:rPr lang="en" altLang="zh-CN" dirty="0" err="1"/>
              <a:t>module.rules</a:t>
            </a:r>
            <a:r>
              <a:rPr lang="en" altLang="zh-CN" dirty="0"/>
              <a:t> </a:t>
            </a:r>
            <a:r>
              <a:rPr lang="zh-CN" altLang="en-US" dirty="0"/>
              <a:t>数组配置了一组规则，告诉 </a:t>
            </a:r>
            <a:r>
              <a:rPr lang="en" altLang="zh-CN" dirty="0" err="1"/>
              <a:t>Webpack</a:t>
            </a:r>
            <a:r>
              <a:rPr lang="en" altLang="zh-CN" dirty="0"/>
              <a:t> </a:t>
            </a:r>
            <a:r>
              <a:rPr lang="zh-CN" altLang="en-US" dirty="0"/>
              <a:t>在遇到哪些文件时使用哪些 </a:t>
            </a:r>
            <a:r>
              <a:rPr lang="en" altLang="zh-CN" dirty="0"/>
              <a:t>Loader </a:t>
            </a:r>
            <a:r>
              <a:rPr lang="zh-CN" altLang="en-US" dirty="0"/>
              <a:t>去加载和转换。 如上配置告诉 </a:t>
            </a:r>
            <a:r>
              <a:rPr lang="en" altLang="zh-CN" dirty="0" err="1"/>
              <a:t>Webpack</a:t>
            </a:r>
            <a:r>
              <a:rPr lang="en" altLang="zh-CN" dirty="0"/>
              <a:t> </a:t>
            </a:r>
            <a:r>
              <a:rPr lang="zh-CN" altLang="en-US" dirty="0"/>
              <a:t>在遇到以 </a:t>
            </a:r>
            <a:r>
              <a:rPr lang="en-US" altLang="zh-CN" dirty="0"/>
              <a:t>.</a:t>
            </a:r>
            <a:r>
              <a:rPr lang="en" altLang="zh-CN" dirty="0" err="1"/>
              <a:t>css</a:t>
            </a:r>
            <a:r>
              <a:rPr lang="en" altLang="zh-CN" dirty="0"/>
              <a:t> </a:t>
            </a:r>
            <a:r>
              <a:rPr lang="zh-CN" altLang="en-US" dirty="0"/>
              <a:t>结尾的文件时先使用 </a:t>
            </a:r>
            <a:r>
              <a:rPr lang="en" altLang="zh-CN" dirty="0" err="1"/>
              <a:t>css</a:t>
            </a:r>
            <a:r>
              <a:rPr lang="en" altLang="zh-CN" dirty="0"/>
              <a:t>-loader </a:t>
            </a:r>
            <a:r>
              <a:rPr lang="zh-CN" altLang="en-US" dirty="0"/>
              <a:t>读取 </a:t>
            </a:r>
            <a:r>
              <a:rPr lang="en" altLang="zh-CN" dirty="0"/>
              <a:t>CSS </a:t>
            </a:r>
            <a:r>
              <a:rPr lang="zh-CN" altLang="en-US" dirty="0"/>
              <a:t>文件，再交给 </a:t>
            </a:r>
            <a:r>
              <a:rPr lang="en" altLang="zh-CN" dirty="0"/>
              <a:t>style-loader </a:t>
            </a:r>
            <a:r>
              <a:rPr lang="zh-CN" altLang="en-US" dirty="0"/>
              <a:t>把 </a:t>
            </a:r>
            <a:r>
              <a:rPr lang="en" altLang="zh-CN" dirty="0"/>
              <a:t>CSS </a:t>
            </a:r>
            <a:r>
              <a:rPr lang="zh-CN" altLang="en-US" dirty="0"/>
              <a:t>内容注入到 </a:t>
            </a:r>
            <a:r>
              <a:rPr lang="en" altLang="zh-CN" dirty="0"/>
              <a:t>JavaScript </a:t>
            </a:r>
            <a:r>
              <a:rPr lang="zh-CN" altLang="en-US" dirty="0"/>
              <a:t>里。</a:t>
            </a:r>
            <a:endParaRPr lang="zh-CN" altLang="en-US" b="0" i="0" dirty="0">
              <a:solidFill>
                <a:srgbClr val="333333"/>
              </a:solidFill>
              <a:effectLst/>
              <a:latin typeface="Helvetica Neue" panose="02000503000000020004" pitchFamily="2" charset="0"/>
            </a:endParaRPr>
          </a:p>
        </p:txBody>
      </p:sp>
      <p:pic>
        <p:nvPicPr>
          <p:cNvPr id="4" name="图片 3">
            <a:extLst>
              <a:ext uri="{FF2B5EF4-FFF2-40B4-BE49-F238E27FC236}">
                <a16:creationId xmlns:a16="http://schemas.microsoft.com/office/drawing/2014/main" id="{5101CB26-DBA8-7946-B2B3-5C6F85BCB5E4}"/>
              </a:ext>
            </a:extLst>
          </p:cNvPr>
          <p:cNvPicPr>
            <a:picLocks noChangeAspect="1"/>
          </p:cNvPicPr>
          <p:nvPr/>
        </p:nvPicPr>
        <p:blipFill>
          <a:blip r:embed="rId2"/>
          <a:stretch>
            <a:fillRect/>
          </a:stretch>
        </p:blipFill>
        <p:spPr>
          <a:xfrm>
            <a:off x="3038928" y="1447072"/>
            <a:ext cx="6114143" cy="3159400"/>
          </a:xfrm>
          <a:prstGeom prst="rect">
            <a:avLst/>
          </a:prstGeom>
        </p:spPr>
      </p:pic>
    </p:spTree>
    <p:extLst>
      <p:ext uri="{BB962C8B-B14F-4D97-AF65-F5344CB8AC3E}">
        <p14:creationId xmlns:p14="http://schemas.microsoft.com/office/powerpoint/2010/main" val="67512537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069BE9-8CF4-E543-B2B7-F5B96D0E008A}"/>
              </a:ext>
            </a:extLst>
          </p:cNvPr>
          <p:cNvSpPr>
            <a:spLocks noGrp="1"/>
          </p:cNvSpPr>
          <p:nvPr>
            <p:ph type="title"/>
          </p:nvPr>
        </p:nvSpPr>
        <p:spPr/>
        <p:txBody>
          <a:bodyPr/>
          <a:lstStyle/>
          <a:p>
            <a:r>
              <a:rPr lang="en-US" altLang="zh-Hans" b="1" dirty="0" err="1"/>
              <a:t>webpack</a:t>
            </a:r>
            <a:r>
              <a:rPr lang="zh-CN" altLang="en-US" b="1" dirty="0"/>
              <a:t>核心概念</a:t>
            </a:r>
            <a:r>
              <a:rPr lang="en-US" altLang="zh-CN" b="1" dirty="0"/>
              <a:t>4</a:t>
            </a:r>
            <a:r>
              <a:rPr lang="en-US" altLang="zh-Hans" b="1" dirty="0"/>
              <a:t>-</a:t>
            </a:r>
            <a:r>
              <a:rPr lang="en" altLang="zh-CN" b="1" dirty="0"/>
              <a:t> </a:t>
            </a:r>
            <a:r>
              <a:rPr lang="en-US" altLang="zh-CN" b="1" dirty="0"/>
              <a:t>Plugin</a:t>
            </a:r>
            <a:endParaRPr kumimoji="1" lang="zh-CN" altLang="en-US" dirty="0"/>
          </a:p>
        </p:txBody>
      </p:sp>
      <p:sp>
        <p:nvSpPr>
          <p:cNvPr id="5" name="矩形 4">
            <a:extLst>
              <a:ext uri="{FF2B5EF4-FFF2-40B4-BE49-F238E27FC236}">
                <a16:creationId xmlns:a16="http://schemas.microsoft.com/office/drawing/2014/main" id="{86E16B29-17FB-9444-B775-44537A3881DF}"/>
              </a:ext>
            </a:extLst>
          </p:cNvPr>
          <p:cNvSpPr/>
          <p:nvPr/>
        </p:nvSpPr>
        <p:spPr>
          <a:xfrm>
            <a:off x="1233714" y="1690688"/>
            <a:ext cx="9724571" cy="646331"/>
          </a:xfrm>
          <a:prstGeom prst="rect">
            <a:avLst/>
          </a:prstGeom>
        </p:spPr>
        <p:txBody>
          <a:bodyPr wrap="square">
            <a:spAutoFit/>
          </a:bodyPr>
          <a:lstStyle/>
          <a:p>
            <a:r>
              <a:rPr lang="en" altLang="zh-CN" b="0" i="0" dirty="0">
                <a:solidFill>
                  <a:srgbClr val="333333"/>
                </a:solidFill>
                <a:effectLst/>
                <a:latin typeface="Helvetica Neue" panose="02000503000000020004" pitchFamily="2" charset="0"/>
              </a:rPr>
              <a:t>Plugin </a:t>
            </a:r>
            <a:r>
              <a:rPr lang="zh-CN" altLang="en-US" b="0" i="0" dirty="0">
                <a:solidFill>
                  <a:srgbClr val="333333"/>
                </a:solidFill>
                <a:effectLst/>
                <a:latin typeface="Helvetica Neue" panose="02000503000000020004" pitchFamily="2" charset="0"/>
              </a:rPr>
              <a:t>是用来扩展 </a:t>
            </a:r>
            <a:r>
              <a:rPr lang="en" altLang="zh-CN" b="0" i="0" dirty="0" err="1">
                <a:solidFill>
                  <a:srgbClr val="333333"/>
                </a:solidFill>
                <a:effectLst/>
                <a:latin typeface="Helvetica Neue" panose="02000503000000020004" pitchFamily="2" charset="0"/>
              </a:rPr>
              <a:t>Webpack</a:t>
            </a:r>
            <a:r>
              <a:rPr lang="en" altLang="zh-CN" b="0" i="0" dirty="0">
                <a:solidFill>
                  <a:srgbClr val="333333"/>
                </a:solidFill>
                <a:effectLst/>
                <a:latin typeface="Helvetica Neue" panose="02000503000000020004" pitchFamily="2" charset="0"/>
              </a:rPr>
              <a:t> </a:t>
            </a:r>
            <a:r>
              <a:rPr lang="zh-CN" altLang="en-US" b="0" i="0" dirty="0">
                <a:solidFill>
                  <a:srgbClr val="333333"/>
                </a:solidFill>
                <a:effectLst/>
                <a:latin typeface="Helvetica Neue" panose="02000503000000020004" pitchFamily="2" charset="0"/>
              </a:rPr>
              <a:t>功能的，通过在构建流程里注入钩子实现，它给 </a:t>
            </a:r>
            <a:r>
              <a:rPr lang="en" altLang="zh-CN" b="0" i="0" dirty="0" err="1">
                <a:solidFill>
                  <a:srgbClr val="333333"/>
                </a:solidFill>
                <a:effectLst/>
                <a:latin typeface="Helvetica Neue" panose="02000503000000020004" pitchFamily="2" charset="0"/>
              </a:rPr>
              <a:t>Webpack</a:t>
            </a:r>
            <a:r>
              <a:rPr lang="en" altLang="zh-CN" b="0" i="0" dirty="0">
                <a:solidFill>
                  <a:srgbClr val="333333"/>
                </a:solidFill>
                <a:effectLst/>
                <a:latin typeface="Helvetica Neue" panose="02000503000000020004" pitchFamily="2" charset="0"/>
              </a:rPr>
              <a:t> </a:t>
            </a:r>
            <a:r>
              <a:rPr lang="zh-CN" altLang="en-US" b="0" i="0" dirty="0">
                <a:solidFill>
                  <a:srgbClr val="333333"/>
                </a:solidFill>
                <a:effectLst/>
                <a:latin typeface="Helvetica Neue" panose="02000503000000020004" pitchFamily="2" charset="0"/>
              </a:rPr>
              <a:t>带来了很大的灵活性。</a:t>
            </a:r>
            <a:endParaRPr lang="zh-CN" altLang="en-US" dirty="0"/>
          </a:p>
        </p:txBody>
      </p:sp>
      <p:pic>
        <p:nvPicPr>
          <p:cNvPr id="6" name="图片 5">
            <a:extLst>
              <a:ext uri="{FF2B5EF4-FFF2-40B4-BE49-F238E27FC236}">
                <a16:creationId xmlns:a16="http://schemas.microsoft.com/office/drawing/2014/main" id="{7AB3D0B0-1559-6D46-A72B-27837F47E6E7}"/>
              </a:ext>
            </a:extLst>
          </p:cNvPr>
          <p:cNvPicPr>
            <a:picLocks noChangeAspect="1"/>
          </p:cNvPicPr>
          <p:nvPr/>
        </p:nvPicPr>
        <p:blipFill>
          <a:blip r:embed="rId2"/>
          <a:stretch>
            <a:fillRect/>
          </a:stretch>
        </p:blipFill>
        <p:spPr>
          <a:xfrm>
            <a:off x="3520814" y="2717785"/>
            <a:ext cx="4845569" cy="2001157"/>
          </a:xfrm>
          <a:prstGeom prst="rect">
            <a:avLst/>
          </a:prstGeom>
        </p:spPr>
      </p:pic>
      <p:sp>
        <p:nvSpPr>
          <p:cNvPr id="7" name="矩形 6">
            <a:extLst>
              <a:ext uri="{FF2B5EF4-FFF2-40B4-BE49-F238E27FC236}">
                <a16:creationId xmlns:a16="http://schemas.microsoft.com/office/drawing/2014/main" id="{92222DD3-9B50-7F4E-B4EC-5FC389812F6E}"/>
              </a:ext>
            </a:extLst>
          </p:cNvPr>
          <p:cNvSpPr/>
          <p:nvPr/>
        </p:nvSpPr>
        <p:spPr>
          <a:xfrm>
            <a:off x="1233714" y="5099708"/>
            <a:ext cx="10149114" cy="1294200"/>
          </a:xfrm>
          <a:prstGeom prst="rect">
            <a:avLst/>
          </a:prstGeom>
        </p:spPr>
        <p:txBody>
          <a:bodyPr wrap="square">
            <a:spAutoFit/>
          </a:bodyPr>
          <a:lstStyle/>
          <a:p>
            <a:pPr>
              <a:lnSpc>
                <a:spcPct val="150000"/>
              </a:lnSpc>
            </a:pPr>
            <a:r>
              <a:rPr lang="zh-CN" altLang="en-US" b="0" i="0" dirty="0">
                <a:solidFill>
                  <a:srgbClr val="333333"/>
                </a:solidFill>
                <a:effectLst/>
                <a:latin typeface="Helvetica Neue" panose="02000503000000020004" pitchFamily="2" charset="0"/>
              </a:rPr>
              <a:t>使用 </a:t>
            </a:r>
            <a:r>
              <a:rPr lang="en" altLang="zh-CN" b="0" i="0" dirty="0">
                <a:solidFill>
                  <a:srgbClr val="333333"/>
                </a:solidFill>
                <a:effectLst/>
                <a:latin typeface="Helvetica Neue" panose="02000503000000020004" pitchFamily="2" charset="0"/>
              </a:rPr>
              <a:t>Plugin </a:t>
            </a:r>
            <a:r>
              <a:rPr lang="zh-CN" altLang="en-US" b="0" i="0" dirty="0">
                <a:solidFill>
                  <a:srgbClr val="333333"/>
                </a:solidFill>
                <a:effectLst/>
                <a:latin typeface="Helvetica Neue" panose="02000503000000020004" pitchFamily="2" charset="0"/>
              </a:rPr>
              <a:t>的难点在于掌握 </a:t>
            </a:r>
            <a:r>
              <a:rPr lang="en" altLang="zh-CN" b="0" i="0" dirty="0">
                <a:solidFill>
                  <a:srgbClr val="333333"/>
                </a:solidFill>
                <a:effectLst/>
                <a:latin typeface="Helvetica Neue" panose="02000503000000020004" pitchFamily="2" charset="0"/>
              </a:rPr>
              <a:t>Plugin </a:t>
            </a:r>
            <a:r>
              <a:rPr lang="zh-CN" altLang="en-US" b="0" i="0" dirty="0">
                <a:solidFill>
                  <a:srgbClr val="333333"/>
                </a:solidFill>
                <a:effectLst/>
                <a:latin typeface="Helvetica Neue" panose="02000503000000020004" pitchFamily="2" charset="0"/>
              </a:rPr>
              <a:t>本身提供的配置项，而不是如何在 </a:t>
            </a:r>
            <a:r>
              <a:rPr lang="en" altLang="zh-CN" b="0" i="0" dirty="0" err="1">
                <a:solidFill>
                  <a:srgbClr val="333333"/>
                </a:solidFill>
                <a:effectLst/>
                <a:latin typeface="Helvetica Neue" panose="02000503000000020004" pitchFamily="2" charset="0"/>
              </a:rPr>
              <a:t>Webpack</a:t>
            </a:r>
            <a:r>
              <a:rPr lang="en" altLang="zh-CN" b="0" i="0" dirty="0">
                <a:solidFill>
                  <a:srgbClr val="333333"/>
                </a:solidFill>
                <a:effectLst/>
                <a:latin typeface="Helvetica Neue" panose="02000503000000020004" pitchFamily="2" charset="0"/>
              </a:rPr>
              <a:t> </a:t>
            </a:r>
            <a:r>
              <a:rPr lang="zh-CN" altLang="en-US" b="0" i="0" dirty="0">
                <a:solidFill>
                  <a:srgbClr val="333333"/>
                </a:solidFill>
                <a:effectLst/>
                <a:latin typeface="Helvetica Neue" panose="02000503000000020004" pitchFamily="2" charset="0"/>
              </a:rPr>
              <a:t>中接入 </a:t>
            </a:r>
            <a:r>
              <a:rPr lang="en" altLang="zh-CN" b="0" i="0" dirty="0">
                <a:solidFill>
                  <a:srgbClr val="333333"/>
                </a:solidFill>
                <a:effectLst/>
                <a:latin typeface="Helvetica Neue" panose="02000503000000020004" pitchFamily="2" charset="0"/>
              </a:rPr>
              <a:t>Plugin</a:t>
            </a:r>
            <a:r>
              <a:rPr lang="zh-CN" altLang="en" b="0" i="0" dirty="0">
                <a:solidFill>
                  <a:srgbClr val="333333"/>
                </a:solidFill>
                <a:effectLst/>
                <a:latin typeface="Helvetica Neue" panose="02000503000000020004" pitchFamily="2" charset="0"/>
              </a:rPr>
              <a:t>。</a:t>
            </a:r>
          </a:p>
          <a:p>
            <a:pPr>
              <a:lnSpc>
                <a:spcPct val="150000"/>
              </a:lnSpc>
            </a:pPr>
            <a:r>
              <a:rPr lang="zh-CN" altLang="en-US" b="0" i="0" dirty="0">
                <a:solidFill>
                  <a:srgbClr val="333333"/>
                </a:solidFill>
                <a:effectLst/>
                <a:latin typeface="Helvetica Neue" panose="02000503000000020004" pitchFamily="2" charset="0"/>
              </a:rPr>
              <a:t>几乎所有 </a:t>
            </a:r>
            <a:r>
              <a:rPr lang="en" altLang="zh-CN" b="0" i="0" dirty="0" err="1">
                <a:solidFill>
                  <a:srgbClr val="333333"/>
                </a:solidFill>
                <a:effectLst/>
                <a:latin typeface="Helvetica Neue" panose="02000503000000020004" pitchFamily="2" charset="0"/>
              </a:rPr>
              <a:t>Webpack</a:t>
            </a:r>
            <a:r>
              <a:rPr lang="en" altLang="zh-CN" b="0" i="0" dirty="0">
                <a:solidFill>
                  <a:srgbClr val="333333"/>
                </a:solidFill>
                <a:effectLst/>
                <a:latin typeface="Helvetica Neue" panose="02000503000000020004" pitchFamily="2" charset="0"/>
              </a:rPr>
              <a:t> </a:t>
            </a:r>
            <a:r>
              <a:rPr lang="zh-CN" altLang="en-US" b="0" i="0" dirty="0">
                <a:solidFill>
                  <a:srgbClr val="333333"/>
                </a:solidFill>
                <a:effectLst/>
                <a:latin typeface="Helvetica Neue" panose="02000503000000020004" pitchFamily="2" charset="0"/>
              </a:rPr>
              <a:t>无法直接实现的功能都能在社区找到开源的 </a:t>
            </a:r>
            <a:r>
              <a:rPr lang="en" altLang="zh-CN" b="0" i="0" dirty="0">
                <a:solidFill>
                  <a:srgbClr val="333333"/>
                </a:solidFill>
                <a:effectLst/>
                <a:latin typeface="Helvetica Neue" panose="02000503000000020004" pitchFamily="2" charset="0"/>
              </a:rPr>
              <a:t>Plugin </a:t>
            </a:r>
            <a:r>
              <a:rPr lang="zh-CN" altLang="en-US" b="0" i="0" dirty="0">
                <a:solidFill>
                  <a:srgbClr val="333333"/>
                </a:solidFill>
                <a:effectLst/>
                <a:latin typeface="Helvetica Neue" panose="02000503000000020004" pitchFamily="2" charset="0"/>
              </a:rPr>
              <a:t>去解决，你需要善于使用搜索引擎去寻找解决问题的方法。</a:t>
            </a:r>
          </a:p>
        </p:txBody>
      </p:sp>
    </p:spTree>
    <p:extLst>
      <p:ext uri="{BB962C8B-B14F-4D97-AF65-F5344CB8AC3E}">
        <p14:creationId xmlns:p14="http://schemas.microsoft.com/office/powerpoint/2010/main" val="402575992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069BE9-8CF4-E543-B2B7-F5B96D0E008A}"/>
              </a:ext>
            </a:extLst>
          </p:cNvPr>
          <p:cNvSpPr>
            <a:spLocks noGrp="1"/>
          </p:cNvSpPr>
          <p:nvPr>
            <p:ph type="title"/>
          </p:nvPr>
        </p:nvSpPr>
        <p:spPr/>
        <p:txBody>
          <a:bodyPr/>
          <a:lstStyle/>
          <a:p>
            <a:r>
              <a:rPr lang="en-US" altLang="zh-Hans" b="1" dirty="0" err="1"/>
              <a:t>webpack</a:t>
            </a:r>
            <a:r>
              <a:rPr lang="zh-CN" altLang="en-US" b="1" dirty="0"/>
              <a:t>核心概念</a:t>
            </a:r>
            <a:r>
              <a:rPr lang="en-US" altLang="zh-CN" b="1" dirty="0"/>
              <a:t>5</a:t>
            </a:r>
            <a:r>
              <a:rPr lang="en-US" altLang="zh-Hans" b="1" dirty="0"/>
              <a:t>-</a:t>
            </a:r>
            <a:r>
              <a:rPr lang="en" altLang="zh-CN" b="1" dirty="0"/>
              <a:t> Output</a:t>
            </a:r>
            <a:endParaRPr kumimoji="1" lang="zh-CN" altLang="en-US" dirty="0"/>
          </a:p>
        </p:txBody>
      </p:sp>
      <p:sp>
        <p:nvSpPr>
          <p:cNvPr id="3" name="矩形 2">
            <a:extLst>
              <a:ext uri="{FF2B5EF4-FFF2-40B4-BE49-F238E27FC236}">
                <a16:creationId xmlns:a16="http://schemas.microsoft.com/office/drawing/2014/main" id="{CC9C5DB5-833C-0249-B171-157F51F38B25}"/>
              </a:ext>
            </a:extLst>
          </p:cNvPr>
          <p:cNvSpPr/>
          <p:nvPr/>
        </p:nvSpPr>
        <p:spPr>
          <a:xfrm>
            <a:off x="957942" y="1690688"/>
            <a:ext cx="10203543" cy="2958630"/>
          </a:xfrm>
          <a:prstGeom prst="rect">
            <a:avLst/>
          </a:prstGeom>
        </p:spPr>
        <p:txBody>
          <a:bodyPr wrap="square">
            <a:spAutoFit/>
          </a:bodyPr>
          <a:lstStyle/>
          <a:p>
            <a:pPr>
              <a:lnSpc>
                <a:spcPct val="150000"/>
              </a:lnSpc>
            </a:pPr>
            <a:r>
              <a:rPr lang="en" altLang="zh-CN" dirty="0"/>
              <a:t>output</a:t>
            </a:r>
            <a:r>
              <a:rPr lang="en" altLang="zh-CN" b="0" i="0" dirty="0">
                <a:solidFill>
                  <a:srgbClr val="333333"/>
                </a:solidFill>
                <a:effectLst/>
                <a:latin typeface="Helvetica Neue" panose="02000503000000020004" pitchFamily="2" charset="0"/>
              </a:rPr>
              <a:t> </a:t>
            </a:r>
            <a:r>
              <a:rPr lang="zh-CN" altLang="en-US" b="0" i="0" dirty="0">
                <a:solidFill>
                  <a:srgbClr val="333333"/>
                </a:solidFill>
                <a:effectLst/>
                <a:latin typeface="Helvetica Neue" panose="02000503000000020004" pitchFamily="2" charset="0"/>
              </a:rPr>
              <a:t>配置如何输出最终想要的代码。</a:t>
            </a:r>
            <a:r>
              <a:rPr lang="en" altLang="zh-CN" dirty="0"/>
              <a:t>output</a:t>
            </a:r>
            <a:r>
              <a:rPr lang="en" altLang="zh-CN" b="0" i="0" dirty="0">
                <a:solidFill>
                  <a:srgbClr val="333333"/>
                </a:solidFill>
                <a:effectLst/>
                <a:latin typeface="Helvetica Neue" panose="02000503000000020004" pitchFamily="2" charset="0"/>
              </a:rPr>
              <a:t> </a:t>
            </a:r>
            <a:r>
              <a:rPr lang="zh-CN" altLang="en-US" b="0" i="0" dirty="0">
                <a:solidFill>
                  <a:srgbClr val="333333"/>
                </a:solidFill>
                <a:effectLst/>
                <a:latin typeface="Helvetica Neue" panose="02000503000000020004" pitchFamily="2" charset="0"/>
              </a:rPr>
              <a:t>是一个 </a:t>
            </a:r>
            <a:r>
              <a:rPr lang="en" altLang="zh-CN" dirty="0"/>
              <a:t>object</a:t>
            </a:r>
            <a:r>
              <a:rPr lang="zh-CN" altLang="en" b="0" i="0" dirty="0">
                <a:solidFill>
                  <a:srgbClr val="333333"/>
                </a:solidFill>
                <a:effectLst/>
                <a:latin typeface="Helvetica Neue" panose="02000503000000020004" pitchFamily="2" charset="0"/>
              </a:rPr>
              <a:t>，</a:t>
            </a:r>
            <a:r>
              <a:rPr lang="zh-CN" altLang="en-US" b="0" i="0" dirty="0">
                <a:solidFill>
                  <a:srgbClr val="333333"/>
                </a:solidFill>
                <a:effectLst/>
                <a:latin typeface="Helvetica Neue" panose="02000503000000020004" pitchFamily="2" charset="0"/>
              </a:rPr>
              <a:t>里面包含一系列配置项</a:t>
            </a:r>
            <a:r>
              <a:rPr lang="en-US" altLang="zh-CN" dirty="0">
                <a:solidFill>
                  <a:srgbClr val="333333"/>
                </a:solidFill>
                <a:latin typeface="Helvetica Neue" panose="02000503000000020004" pitchFamily="2" charset="0"/>
              </a:rPr>
              <a:t>:</a:t>
            </a:r>
          </a:p>
          <a:p>
            <a:pPr marL="285750" indent="-285750">
              <a:lnSpc>
                <a:spcPct val="150000"/>
              </a:lnSpc>
              <a:buFont typeface="Wingdings" pitchFamily="2" charset="2"/>
              <a:buChar char="Ø"/>
            </a:pPr>
            <a:r>
              <a:rPr lang="en" altLang="zh-CN" dirty="0" err="1"/>
              <a:t>output.filename</a:t>
            </a:r>
            <a:r>
              <a:rPr lang="en" altLang="zh-CN" dirty="0"/>
              <a:t> </a:t>
            </a:r>
            <a:r>
              <a:rPr lang="zh-Hans" altLang="en-US" dirty="0"/>
              <a:t>：</a:t>
            </a:r>
            <a:r>
              <a:rPr lang="zh-CN" altLang="en-US" dirty="0"/>
              <a:t>配置输出文件的名称，为</a:t>
            </a:r>
            <a:r>
              <a:rPr lang="en" altLang="zh-CN" dirty="0"/>
              <a:t>string </a:t>
            </a:r>
            <a:r>
              <a:rPr lang="zh-CN" altLang="en-US" dirty="0"/>
              <a:t>类型。</a:t>
            </a:r>
            <a:endParaRPr lang="en-US" altLang="zh-CN" dirty="0"/>
          </a:p>
          <a:p>
            <a:pPr marL="285750" indent="-285750">
              <a:lnSpc>
                <a:spcPct val="150000"/>
              </a:lnSpc>
              <a:buFont typeface="Wingdings" pitchFamily="2" charset="2"/>
              <a:buChar char="Ø"/>
            </a:pPr>
            <a:r>
              <a:rPr lang="en" altLang="zh-CN" b="1" dirty="0"/>
              <a:t>Path</a:t>
            </a:r>
            <a:r>
              <a:rPr lang="zh-Hans" altLang="en-US" b="1" dirty="0"/>
              <a:t>：</a:t>
            </a:r>
            <a:r>
              <a:rPr lang="en" altLang="zh-CN" dirty="0"/>
              <a:t> </a:t>
            </a:r>
            <a:r>
              <a:rPr lang="en" altLang="zh-CN" dirty="0" err="1"/>
              <a:t>output.path</a:t>
            </a:r>
            <a:r>
              <a:rPr lang="en" altLang="zh-CN" dirty="0"/>
              <a:t> </a:t>
            </a:r>
            <a:r>
              <a:rPr lang="zh-CN" altLang="en-US" dirty="0"/>
              <a:t>配置输出文件存放在本地的目录，必须是 </a:t>
            </a:r>
            <a:r>
              <a:rPr lang="en" altLang="zh-CN" dirty="0"/>
              <a:t>string </a:t>
            </a:r>
            <a:r>
              <a:rPr lang="zh-CN" altLang="en-US" dirty="0"/>
              <a:t>类型的绝对路径</a:t>
            </a:r>
            <a:endParaRPr lang="en-US" altLang="zh-CN" dirty="0"/>
          </a:p>
          <a:p>
            <a:pPr marL="285750" indent="-285750">
              <a:lnSpc>
                <a:spcPct val="150000"/>
              </a:lnSpc>
              <a:buFont typeface="Wingdings" pitchFamily="2" charset="2"/>
              <a:buChar char="Ø"/>
            </a:pPr>
            <a:r>
              <a:rPr lang="en" altLang="zh-CN" b="1" dirty="0" err="1"/>
              <a:t>publicPath</a:t>
            </a:r>
            <a:r>
              <a:rPr lang="zh-Hans" altLang="en-US" b="1" dirty="0"/>
              <a:t>：</a:t>
            </a:r>
            <a:r>
              <a:rPr lang="zh-CN" altLang="en-US" dirty="0"/>
              <a:t>在复杂的项目里可能会有一些构建出的资源需要异步加载，加载这些异步资源需要对应的 </a:t>
            </a:r>
            <a:r>
              <a:rPr lang="en" altLang="zh-CN" dirty="0"/>
              <a:t>URL </a:t>
            </a:r>
            <a:r>
              <a:rPr lang="zh-CN" altLang="en-US" dirty="0"/>
              <a:t>地址。</a:t>
            </a:r>
            <a:endParaRPr lang="en-US" altLang="zh-CN" dirty="0"/>
          </a:p>
          <a:p>
            <a:pPr>
              <a:lnSpc>
                <a:spcPct val="150000"/>
              </a:lnSpc>
            </a:pPr>
            <a:r>
              <a:rPr lang="zh-CN" altLang="en-US" dirty="0"/>
              <a:t>举个例子，需要把构建出的资源文件上传到 </a:t>
            </a:r>
            <a:r>
              <a:rPr lang="en" altLang="zh-CN" dirty="0"/>
              <a:t>CDN </a:t>
            </a:r>
            <a:r>
              <a:rPr lang="zh-CN" altLang="en-US" dirty="0"/>
              <a:t>服务上，以利于加快页面的打开速度：</a:t>
            </a:r>
            <a:endParaRPr lang="en-US" altLang="zh-CN" dirty="0"/>
          </a:p>
          <a:p>
            <a:pPr>
              <a:lnSpc>
                <a:spcPct val="150000"/>
              </a:lnSpc>
            </a:pPr>
            <a:endParaRPr lang="en" altLang="zh-CN" b="1" dirty="0"/>
          </a:p>
        </p:txBody>
      </p:sp>
      <p:pic>
        <p:nvPicPr>
          <p:cNvPr id="4" name="图片 3">
            <a:extLst>
              <a:ext uri="{FF2B5EF4-FFF2-40B4-BE49-F238E27FC236}">
                <a16:creationId xmlns:a16="http://schemas.microsoft.com/office/drawing/2014/main" id="{3439C53E-B4D5-2847-B3F3-1C495EA3F2D5}"/>
              </a:ext>
            </a:extLst>
          </p:cNvPr>
          <p:cNvPicPr>
            <a:picLocks noChangeAspect="1"/>
          </p:cNvPicPr>
          <p:nvPr/>
        </p:nvPicPr>
        <p:blipFill>
          <a:blip r:embed="rId2"/>
          <a:stretch>
            <a:fillRect/>
          </a:stretch>
        </p:blipFill>
        <p:spPr>
          <a:xfrm>
            <a:off x="1045026" y="4203351"/>
            <a:ext cx="6531429" cy="1075198"/>
          </a:xfrm>
          <a:prstGeom prst="rect">
            <a:avLst/>
          </a:prstGeom>
        </p:spPr>
      </p:pic>
      <p:sp>
        <p:nvSpPr>
          <p:cNvPr id="8" name="矩形 7">
            <a:extLst>
              <a:ext uri="{FF2B5EF4-FFF2-40B4-BE49-F238E27FC236}">
                <a16:creationId xmlns:a16="http://schemas.microsoft.com/office/drawing/2014/main" id="{F9D53036-6796-E04F-A249-1952301D9C92}"/>
              </a:ext>
            </a:extLst>
          </p:cNvPr>
          <p:cNvSpPr/>
          <p:nvPr/>
        </p:nvSpPr>
        <p:spPr>
          <a:xfrm>
            <a:off x="1045026" y="5392453"/>
            <a:ext cx="6316153" cy="369332"/>
          </a:xfrm>
          <a:prstGeom prst="rect">
            <a:avLst/>
          </a:prstGeom>
        </p:spPr>
        <p:txBody>
          <a:bodyPr wrap="none">
            <a:spAutoFit/>
          </a:bodyPr>
          <a:lstStyle/>
          <a:p>
            <a:r>
              <a:rPr lang="zh-CN" altLang="en-US" b="0" i="0" dirty="0">
                <a:solidFill>
                  <a:srgbClr val="333333"/>
                </a:solidFill>
                <a:effectLst/>
                <a:latin typeface="Helvetica Neue" panose="02000503000000020004" pitchFamily="2" charset="0"/>
              </a:rPr>
              <a:t>这时发布到线上的 </a:t>
            </a:r>
            <a:r>
              <a:rPr lang="en" altLang="zh-CN" b="0" i="0" dirty="0">
                <a:solidFill>
                  <a:srgbClr val="333333"/>
                </a:solidFill>
                <a:effectLst/>
                <a:latin typeface="Helvetica Neue" panose="02000503000000020004" pitchFamily="2" charset="0"/>
              </a:rPr>
              <a:t>HTML </a:t>
            </a:r>
            <a:r>
              <a:rPr lang="zh-CN" altLang="en-US" b="0" i="0" dirty="0">
                <a:solidFill>
                  <a:srgbClr val="333333"/>
                </a:solidFill>
                <a:effectLst/>
                <a:latin typeface="Helvetica Neue" panose="02000503000000020004" pitchFamily="2" charset="0"/>
              </a:rPr>
              <a:t>在引入 </a:t>
            </a:r>
            <a:r>
              <a:rPr lang="en" altLang="zh-CN" b="0" i="0" dirty="0">
                <a:solidFill>
                  <a:srgbClr val="333333"/>
                </a:solidFill>
                <a:effectLst/>
                <a:latin typeface="Helvetica Neue" panose="02000503000000020004" pitchFamily="2" charset="0"/>
              </a:rPr>
              <a:t>JavaScript </a:t>
            </a:r>
            <a:r>
              <a:rPr lang="zh-CN" altLang="en-US" b="0" i="0" dirty="0">
                <a:solidFill>
                  <a:srgbClr val="333333"/>
                </a:solidFill>
                <a:effectLst/>
                <a:latin typeface="Helvetica Neue" panose="02000503000000020004" pitchFamily="2" charset="0"/>
              </a:rPr>
              <a:t>文件时就需要：</a:t>
            </a:r>
            <a:endParaRPr lang="zh-CN" altLang="en-US" dirty="0"/>
          </a:p>
        </p:txBody>
      </p:sp>
      <p:pic>
        <p:nvPicPr>
          <p:cNvPr id="9" name="图片 8">
            <a:extLst>
              <a:ext uri="{FF2B5EF4-FFF2-40B4-BE49-F238E27FC236}">
                <a16:creationId xmlns:a16="http://schemas.microsoft.com/office/drawing/2014/main" id="{63ECF056-0826-8642-BF7F-3A6F32D1D6F5}"/>
              </a:ext>
            </a:extLst>
          </p:cNvPr>
          <p:cNvPicPr>
            <a:picLocks noChangeAspect="1"/>
          </p:cNvPicPr>
          <p:nvPr/>
        </p:nvPicPr>
        <p:blipFill>
          <a:blip r:embed="rId3"/>
          <a:stretch>
            <a:fillRect/>
          </a:stretch>
        </p:blipFill>
        <p:spPr>
          <a:xfrm>
            <a:off x="1045026" y="5875689"/>
            <a:ext cx="7097485" cy="484995"/>
          </a:xfrm>
          <a:prstGeom prst="rect">
            <a:avLst/>
          </a:prstGeom>
        </p:spPr>
      </p:pic>
      <p:sp>
        <p:nvSpPr>
          <p:cNvPr id="10" name="矩形 9">
            <a:extLst>
              <a:ext uri="{FF2B5EF4-FFF2-40B4-BE49-F238E27FC236}">
                <a16:creationId xmlns:a16="http://schemas.microsoft.com/office/drawing/2014/main" id="{62FAA5E0-65FB-AF49-960B-F4589AE0DA98}"/>
              </a:ext>
            </a:extLst>
          </p:cNvPr>
          <p:cNvSpPr/>
          <p:nvPr/>
        </p:nvSpPr>
        <p:spPr>
          <a:xfrm>
            <a:off x="1045025" y="6435130"/>
            <a:ext cx="10116459" cy="369332"/>
          </a:xfrm>
          <a:prstGeom prst="rect">
            <a:avLst/>
          </a:prstGeom>
        </p:spPr>
        <p:txBody>
          <a:bodyPr wrap="square">
            <a:spAutoFit/>
          </a:bodyPr>
          <a:lstStyle/>
          <a:p>
            <a:r>
              <a:rPr lang="zh-Hans" altLang="en-US" dirty="0"/>
              <a:t>其它：</a:t>
            </a:r>
            <a:r>
              <a:rPr lang="en" altLang="zh-CN" b="1" dirty="0" err="1"/>
              <a:t>crossOriginLoading</a:t>
            </a:r>
            <a:r>
              <a:rPr lang="zh-Hans" altLang="en-US" b="1" dirty="0"/>
              <a:t>、</a:t>
            </a:r>
            <a:r>
              <a:rPr lang="en" altLang="zh-CN" b="1" dirty="0" err="1"/>
              <a:t>commonjs</a:t>
            </a:r>
            <a:r>
              <a:rPr lang="zh-Hans" altLang="en-US" b="1" dirty="0"/>
              <a:t>、</a:t>
            </a:r>
            <a:r>
              <a:rPr lang="en" altLang="zh-CN" b="1" dirty="0"/>
              <a:t>window</a:t>
            </a:r>
            <a:r>
              <a:rPr lang="zh-Hans" altLang="en-US" b="1" dirty="0"/>
              <a:t>、</a:t>
            </a:r>
            <a:r>
              <a:rPr lang="en" altLang="zh-CN" b="1" dirty="0"/>
              <a:t>global</a:t>
            </a:r>
            <a:r>
              <a:rPr lang="zh-Hans" altLang="en-US" b="1" dirty="0"/>
              <a:t>、</a:t>
            </a:r>
            <a:r>
              <a:rPr lang="en" altLang="zh-CN" b="1" dirty="0" err="1"/>
              <a:t>libraryTarget</a:t>
            </a:r>
            <a:r>
              <a:rPr lang="en" altLang="zh-CN" b="1" dirty="0"/>
              <a:t> </a:t>
            </a:r>
            <a:r>
              <a:rPr lang="zh-CN" altLang="en-US" b="1" dirty="0"/>
              <a:t>和 </a:t>
            </a:r>
            <a:r>
              <a:rPr lang="en" altLang="zh-CN" b="1" dirty="0"/>
              <a:t>library</a:t>
            </a:r>
            <a:r>
              <a:rPr lang="zh-Hans" altLang="en-US" b="1" dirty="0"/>
              <a:t>等</a:t>
            </a:r>
            <a:endParaRPr lang="en" altLang="zh-CN" b="1" dirty="0"/>
          </a:p>
        </p:txBody>
      </p:sp>
    </p:spTree>
    <p:extLst>
      <p:ext uri="{BB962C8B-B14F-4D97-AF65-F5344CB8AC3E}">
        <p14:creationId xmlns:p14="http://schemas.microsoft.com/office/powerpoint/2010/main" val="342804924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4C0663-1DA9-9147-B30F-DB304CE00D2D}"/>
              </a:ext>
            </a:extLst>
          </p:cNvPr>
          <p:cNvSpPr>
            <a:spLocks noGrp="1"/>
          </p:cNvSpPr>
          <p:nvPr>
            <p:ph type="ctrTitle"/>
          </p:nvPr>
        </p:nvSpPr>
        <p:spPr/>
        <p:txBody>
          <a:bodyPr>
            <a:normAutofit fontScale="90000"/>
          </a:bodyPr>
          <a:lstStyle/>
          <a:p>
            <a:pPr algn="l"/>
            <a:r>
              <a:rPr lang="zh-Hans" altLang="en-US" dirty="0"/>
              <a:t>一，构建工具介绍</a:t>
            </a:r>
            <a:br>
              <a:rPr lang="en-US" altLang="zh-Hans" dirty="0"/>
            </a:br>
            <a:r>
              <a:rPr lang="zh-Hans" altLang="en-US" dirty="0"/>
              <a:t>二，</a:t>
            </a:r>
            <a:r>
              <a:rPr lang="en-US" altLang="zh-Hans" dirty="0" err="1"/>
              <a:t>webpackek</a:t>
            </a:r>
            <a:r>
              <a:rPr lang="zh-Hans" altLang="en-US" dirty="0"/>
              <a:t>原理介绍</a:t>
            </a:r>
            <a:br>
              <a:rPr lang="en-US" altLang="zh-Hans" dirty="0"/>
            </a:br>
            <a:r>
              <a:rPr lang="zh-Hans" altLang="en-US" b="1" dirty="0">
                <a:solidFill>
                  <a:srgbClr val="FF0000"/>
                </a:solidFill>
              </a:rPr>
              <a:t>三，</a:t>
            </a:r>
            <a:r>
              <a:rPr lang="en-US" altLang="zh-Hans" b="1" dirty="0" err="1">
                <a:solidFill>
                  <a:srgbClr val="FF0000"/>
                </a:solidFill>
              </a:rPr>
              <a:t>webpack</a:t>
            </a:r>
            <a:r>
              <a:rPr lang="zh-Hans" altLang="en-US" b="1" dirty="0">
                <a:solidFill>
                  <a:srgbClr val="FF0000"/>
                </a:solidFill>
              </a:rPr>
              <a:t>实践</a:t>
            </a:r>
            <a:endParaRPr kumimoji="1" lang="zh-CN" altLang="en-US" b="1" dirty="0">
              <a:solidFill>
                <a:srgbClr val="FF0000"/>
              </a:solidFill>
            </a:endParaRPr>
          </a:p>
        </p:txBody>
      </p:sp>
    </p:spTree>
    <p:extLst>
      <p:ext uri="{BB962C8B-B14F-4D97-AF65-F5344CB8AC3E}">
        <p14:creationId xmlns:p14="http://schemas.microsoft.com/office/powerpoint/2010/main" val="179742139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069BE9-8CF4-E543-B2B7-F5B96D0E008A}"/>
              </a:ext>
            </a:extLst>
          </p:cNvPr>
          <p:cNvSpPr>
            <a:spLocks noGrp="1"/>
          </p:cNvSpPr>
          <p:nvPr>
            <p:ph type="title"/>
          </p:nvPr>
        </p:nvSpPr>
        <p:spPr/>
        <p:txBody>
          <a:bodyPr/>
          <a:lstStyle/>
          <a:p>
            <a:r>
              <a:rPr lang="en" altLang="zh-CN" b="1" dirty="0" err="1"/>
              <a:t>webpack</a:t>
            </a:r>
            <a:r>
              <a:rPr lang="zh-CN" altLang="en-US" b="1" dirty="0"/>
              <a:t>手动搭建一个</a:t>
            </a:r>
            <a:r>
              <a:rPr lang="en" altLang="zh-CN" b="1" dirty="0" err="1"/>
              <a:t>vue</a:t>
            </a:r>
            <a:r>
              <a:rPr lang="zh-CN" altLang="en-US" b="1" dirty="0"/>
              <a:t>单页面应用</a:t>
            </a:r>
            <a:r>
              <a:rPr lang="en-US" altLang="zh-CN" b="1" dirty="0"/>
              <a:t>-1</a:t>
            </a:r>
            <a:endParaRPr kumimoji="1" lang="zh-CN" altLang="en-US" dirty="0"/>
          </a:p>
        </p:txBody>
      </p:sp>
      <p:sp>
        <p:nvSpPr>
          <p:cNvPr id="3" name="矩形 2">
            <a:extLst>
              <a:ext uri="{FF2B5EF4-FFF2-40B4-BE49-F238E27FC236}">
                <a16:creationId xmlns:a16="http://schemas.microsoft.com/office/drawing/2014/main" id="{CC9C5DB5-833C-0249-B171-157F51F38B25}"/>
              </a:ext>
            </a:extLst>
          </p:cNvPr>
          <p:cNvSpPr/>
          <p:nvPr/>
        </p:nvSpPr>
        <p:spPr>
          <a:xfrm>
            <a:off x="957942" y="1690688"/>
            <a:ext cx="10203543" cy="5025030"/>
          </a:xfrm>
          <a:prstGeom prst="rect">
            <a:avLst/>
          </a:prstGeom>
        </p:spPr>
        <p:txBody>
          <a:bodyPr wrap="square">
            <a:spAutoFit/>
          </a:bodyPr>
          <a:lstStyle/>
          <a:p>
            <a:pPr>
              <a:lnSpc>
                <a:spcPct val="150000"/>
              </a:lnSpc>
            </a:pPr>
            <a:r>
              <a:rPr lang="en-US" altLang="zh-CN" dirty="0"/>
              <a:t>1</a:t>
            </a:r>
            <a:r>
              <a:rPr lang="zh-Hans" altLang="en-US" dirty="0"/>
              <a:t>，</a:t>
            </a:r>
            <a:r>
              <a:rPr lang="zh-CN" altLang="en-US" dirty="0"/>
              <a:t>创建项目</a:t>
            </a:r>
            <a:r>
              <a:rPr lang="zh-Hans" altLang="en-US" dirty="0"/>
              <a:t>：</a:t>
            </a:r>
            <a:r>
              <a:rPr lang="en" altLang="zh-CN" dirty="0"/>
              <a:t> </a:t>
            </a:r>
            <a:r>
              <a:rPr lang="en" altLang="zh-CN" dirty="0" err="1"/>
              <a:t>mk</a:t>
            </a:r>
            <a:r>
              <a:rPr lang="en-US" altLang="zh-Hans" dirty="0" err="1"/>
              <a:t>dir</a:t>
            </a:r>
            <a:r>
              <a:rPr lang="en-US" altLang="zh-Hans" dirty="0"/>
              <a:t> </a:t>
            </a:r>
            <a:r>
              <a:rPr lang="en-US" altLang="zh-Hans" dirty="0" err="1"/>
              <a:t>vue</a:t>
            </a:r>
            <a:r>
              <a:rPr lang="en-US" altLang="zh-Hans" dirty="0"/>
              <a:t>-raw;  cd </a:t>
            </a:r>
            <a:r>
              <a:rPr lang="en-US" altLang="zh-Hans" dirty="0" err="1"/>
              <a:t>vue</a:t>
            </a:r>
            <a:r>
              <a:rPr lang="en-US" altLang="zh-Hans" dirty="0"/>
              <a:t>-raw;     </a:t>
            </a:r>
            <a:r>
              <a:rPr lang="en" altLang="zh-CN" dirty="0" err="1"/>
              <a:t>npm</a:t>
            </a:r>
            <a:r>
              <a:rPr lang="en" altLang="zh-CN" dirty="0"/>
              <a:t> </a:t>
            </a:r>
            <a:r>
              <a:rPr lang="en" altLang="zh-CN" b="1" dirty="0" err="1"/>
              <a:t>init</a:t>
            </a:r>
            <a:r>
              <a:rPr lang="en" altLang="zh-CN" b="1" dirty="0"/>
              <a:t>;</a:t>
            </a:r>
            <a:r>
              <a:rPr lang="en" altLang="zh-CN" dirty="0"/>
              <a:t> </a:t>
            </a:r>
          </a:p>
          <a:p>
            <a:pPr>
              <a:lnSpc>
                <a:spcPct val="150000"/>
              </a:lnSpc>
            </a:pPr>
            <a:r>
              <a:rPr lang="en-US" altLang="zh-Hans" dirty="0">
                <a:solidFill>
                  <a:srgbClr val="333333"/>
                </a:solidFill>
                <a:latin typeface="Helvetica Neue" panose="02000503000000020004" pitchFamily="2" charset="0"/>
              </a:rPr>
              <a:t>2</a:t>
            </a:r>
            <a:r>
              <a:rPr lang="zh-Hans" altLang="en-US" dirty="0">
                <a:solidFill>
                  <a:srgbClr val="333333"/>
                </a:solidFill>
                <a:latin typeface="Helvetica Neue" panose="02000503000000020004" pitchFamily="2" charset="0"/>
              </a:rPr>
              <a:t>，参考</a:t>
            </a:r>
            <a:r>
              <a:rPr lang="en-US" altLang="zh-Hans" dirty="0" err="1">
                <a:solidFill>
                  <a:srgbClr val="333333"/>
                </a:solidFill>
                <a:latin typeface="Helvetica Neue" panose="02000503000000020004" pitchFamily="2" charset="0"/>
              </a:rPr>
              <a:t>vue</a:t>
            </a:r>
            <a:r>
              <a:rPr lang="en-US" altLang="zh-Hans" dirty="0">
                <a:solidFill>
                  <a:srgbClr val="333333"/>
                </a:solidFill>
                <a:latin typeface="Helvetica Neue" panose="02000503000000020004" pitchFamily="2" charset="0"/>
              </a:rPr>
              <a:t>-cli</a:t>
            </a:r>
            <a:r>
              <a:rPr lang="zh-Hans" altLang="en-US" dirty="0">
                <a:solidFill>
                  <a:srgbClr val="333333"/>
                </a:solidFill>
                <a:latin typeface="Helvetica Neue" panose="02000503000000020004" pitchFamily="2" charset="0"/>
              </a:rPr>
              <a:t>，创建项目出的基础结构；</a:t>
            </a:r>
            <a:endParaRPr lang="en-US" altLang="zh-Hans" dirty="0">
              <a:solidFill>
                <a:srgbClr val="333333"/>
              </a:solidFill>
              <a:latin typeface="Helvetica Neue" panose="02000503000000020004" pitchFamily="2" charset="0"/>
            </a:endParaRPr>
          </a:p>
          <a:p>
            <a:pPr marL="342900" indent="-342900">
              <a:lnSpc>
                <a:spcPct val="150000"/>
              </a:lnSpc>
              <a:buFont typeface="+mj-lt"/>
              <a:buAutoNum type="arabicPeriod"/>
            </a:pPr>
            <a:endParaRPr lang="en-US" altLang="zh-Hans" dirty="0">
              <a:solidFill>
                <a:srgbClr val="333333"/>
              </a:solidFill>
              <a:latin typeface="Helvetica Neue" panose="02000503000000020004" pitchFamily="2" charset="0"/>
            </a:endParaRPr>
          </a:p>
          <a:p>
            <a:pPr marL="342900" indent="-342900">
              <a:lnSpc>
                <a:spcPct val="150000"/>
              </a:lnSpc>
              <a:buFont typeface="+mj-lt"/>
              <a:buAutoNum type="arabicPeriod"/>
            </a:pPr>
            <a:endParaRPr lang="en-US" altLang="zh-Hans" dirty="0">
              <a:solidFill>
                <a:srgbClr val="333333"/>
              </a:solidFill>
              <a:latin typeface="Helvetica Neue" panose="02000503000000020004" pitchFamily="2" charset="0"/>
            </a:endParaRPr>
          </a:p>
          <a:p>
            <a:pPr marL="342900" indent="-342900">
              <a:lnSpc>
                <a:spcPct val="150000"/>
              </a:lnSpc>
              <a:buFont typeface="+mj-lt"/>
              <a:buAutoNum type="arabicPeriod"/>
            </a:pPr>
            <a:endParaRPr lang="en-US" altLang="zh-Hans" dirty="0">
              <a:solidFill>
                <a:srgbClr val="333333"/>
              </a:solidFill>
              <a:latin typeface="Helvetica Neue" panose="02000503000000020004" pitchFamily="2" charset="0"/>
            </a:endParaRPr>
          </a:p>
          <a:p>
            <a:pPr marL="342900" indent="-342900">
              <a:lnSpc>
                <a:spcPct val="150000"/>
              </a:lnSpc>
              <a:buFont typeface="+mj-lt"/>
              <a:buAutoNum type="arabicPeriod"/>
            </a:pPr>
            <a:endParaRPr lang="en-US" altLang="zh-Hans" dirty="0">
              <a:solidFill>
                <a:srgbClr val="333333"/>
              </a:solidFill>
              <a:latin typeface="Helvetica Neue" panose="02000503000000020004" pitchFamily="2" charset="0"/>
            </a:endParaRPr>
          </a:p>
          <a:p>
            <a:pPr marL="342900" indent="-342900">
              <a:lnSpc>
                <a:spcPct val="150000"/>
              </a:lnSpc>
              <a:buFont typeface="+mj-lt"/>
              <a:buAutoNum type="arabicPeriod"/>
            </a:pPr>
            <a:endParaRPr lang="en-US" altLang="zh-CN" dirty="0">
              <a:solidFill>
                <a:srgbClr val="333333"/>
              </a:solidFill>
              <a:latin typeface="Helvetica Neue" panose="02000503000000020004" pitchFamily="2" charset="0"/>
            </a:endParaRPr>
          </a:p>
          <a:p>
            <a:pPr marL="342900" indent="-342900">
              <a:lnSpc>
                <a:spcPct val="150000"/>
              </a:lnSpc>
              <a:buFont typeface="+mj-lt"/>
              <a:buAutoNum type="arabicPeriod"/>
            </a:pPr>
            <a:endParaRPr lang="en-US" altLang="zh-CN" dirty="0">
              <a:solidFill>
                <a:srgbClr val="333333"/>
              </a:solidFill>
              <a:latin typeface="Helvetica Neue" panose="02000503000000020004" pitchFamily="2" charset="0"/>
            </a:endParaRPr>
          </a:p>
          <a:p>
            <a:pPr marL="342900" indent="-342900">
              <a:lnSpc>
                <a:spcPct val="150000"/>
              </a:lnSpc>
              <a:buFont typeface="+mj-lt"/>
              <a:buAutoNum type="arabicPeriod"/>
            </a:pPr>
            <a:endParaRPr lang="en-US" altLang="zh-CN" dirty="0">
              <a:solidFill>
                <a:srgbClr val="333333"/>
              </a:solidFill>
              <a:latin typeface="Helvetica Neue" panose="02000503000000020004" pitchFamily="2" charset="0"/>
            </a:endParaRPr>
          </a:p>
          <a:p>
            <a:pPr>
              <a:lnSpc>
                <a:spcPct val="150000"/>
              </a:lnSpc>
            </a:pPr>
            <a:r>
              <a:rPr lang="en-US" altLang="zh-CN" dirty="0"/>
              <a:t>3</a:t>
            </a:r>
            <a:r>
              <a:rPr lang="zh-Hans" altLang="en-US" dirty="0"/>
              <a:t>，</a:t>
            </a:r>
            <a:r>
              <a:rPr lang="zh-CN" altLang="en-US" dirty="0"/>
              <a:t>安装</a:t>
            </a:r>
            <a:r>
              <a:rPr lang="en" altLang="zh-CN" dirty="0" err="1"/>
              <a:t>webpack</a:t>
            </a:r>
            <a:r>
              <a:rPr lang="zh-CN" altLang="en-US" dirty="0"/>
              <a:t>以及一些其他的依赖包：</a:t>
            </a:r>
            <a:r>
              <a:rPr lang="en" altLang="zh-CN" dirty="0"/>
              <a:t> </a:t>
            </a:r>
            <a:r>
              <a:rPr lang="en" altLang="zh-CN" dirty="0" err="1"/>
              <a:t>npm</a:t>
            </a:r>
            <a:r>
              <a:rPr lang="en" altLang="zh-CN" dirty="0"/>
              <a:t> </a:t>
            </a:r>
            <a:r>
              <a:rPr lang="en" altLang="zh-CN" dirty="0" err="1"/>
              <a:t>i</a:t>
            </a:r>
            <a:r>
              <a:rPr lang="en" altLang="zh-CN" dirty="0"/>
              <a:t> -D html-</a:t>
            </a:r>
            <a:r>
              <a:rPr lang="en" altLang="zh-CN" dirty="0" err="1"/>
              <a:t>webpack</a:t>
            </a:r>
            <a:r>
              <a:rPr lang="en" altLang="zh-CN" dirty="0"/>
              <a:t>-plugin </a:t>
            </a:r>
            <a:r>
              <a:rPr lang="en" altLang="zh-CN" dirty="0" err="1"/>
              <a:t>webpack</a:t>
            </a:r>
            <a:r>
              <a:rPr lang="en" altLang="zh-CN" dirty="0"/>
              <a:t> </a:t>
            </a:r>
            <a:r>
              <a:rPr lang="en" altLang="zh-CN" dirty="0" err="1"/>
              <a:t>webpack</a:t>
            </a:r>
            <a:r>
              <a:rPr lang="en" altLang="zh-CN" dirty="0"/>
              <a:t>-cli </a:t>
            </a:r>
            <a:r>
              <a:rPr lang="en" altLang="zh-CN" dirty="0" err="1"/>
              <a:t>webpack</a:t>
            </a:r>
            <a:r>
              <a:rPr lang="en" altLang="zh-CN" dirty="0"/>
              <a:t>-dev-server</a:t>
            </a:r>
            <a:r>
              <a:rPr lang="zh-Hans" altLang="en-US" dirty="0"/>
              <a:t>； </a:t>
            </a:r>
            <a:r>
              <a:rPr lang="en" altLang="zh-CN" dirty="0" err="1"/>
              <a:t>npm</a:t>
            </a:r>
            <a:r>
              <a:rPr lang="en" altLang="zh-CN" dirty="0"/>
              <a:t> </a:t>
            </a:r>
            <a:r>
              <a:rPr lang="en" altLang="zh-CN" dirty="0" err="1"/>
              <a:t>i</a:t>
            </a:r>
            <a:r>
              <a:rPr lang="en" altLang="zh-CN" dirty="0"/>
              <a:t> </a:t>
            </a:r>
            <a:r>
              <a:rPr lang="en" altLang="zh-CN" dirty="0" err="1"/>
              <a:t>css</a:t>
            </a:r>
            <a:r>
              <a:rPr lang="en" altLang="zh-CN" dirty="0"/>
              <a:t>-loader style-loader </a:t>
            </a:r>
            <a:r>
              <a:rPr lang="en" altLang="zh-CN" dirty="0" err="1"/>
              <a:t>vue</a:t>
            </a:r>
            <a:r>
              <a:rPr lang="en" altLang="zh-CN" dirty="0"/>
              <a:t> </a:t>
            </a:r>
            <a:r>
              <a:rPr lang="en" altLang="zh-CN" dirty="0" err="1"/>
              <a:t>vue</a:t>
            </a:r>
            <a:r>
              <a:rPr lang="en" altLang="zh-CN" dirty="0"/>
              <a:t>-loader</a:t>
            </a:r>
            <a:r>
              <a:rPr lang="zh-Hans" altLang="en-US" dirty="0"/>
              <a:t>；</a:t>
            </a:r>
            <a:endParaRPr lang="en-US" altLang="zh-CN" dirty="0"/>
          </a:p>
          <a:p>
            <a:pPr marL="342900" indent="-342900">
              <a:lnSpc>
                <a:spcPct val="150000"/>
              </a:lnSpc>
              <a:buFont typeface="+mj-lt"/>
              <a:buAutoNum type="arabicPeriod"/>
            </a:pPr>
            <a:endParaRPr lang="en-US" altLang="zh-CN" dirty="0">
              <a:solidFill>
                <a:srgbClr val="333333"/>
              </a:solidFill>
              <a:latin typeface="Helvetica Neue" panose="02000503000000020004" pitchFamily="2" charset="0"/>
            </a:endParaRPr>
          </a:p>
        </p:txBody>
      </p:sp>
      <p:pic>
        <p:nvPicPr>
          <p:cNvPr id="6" name="图片 5">
            <a:extLst>
              <a:ext uri="{FF2B5EF4-FFF2-40B4-BE49-F238E27FC236}">
                <a16:creationId xmlns:a16="http://schemas.microsoft.com/office/drawing/2014/main" id="{A43B8ACF-11EE-DA46-A7F3-B4888FB52A0B}"/>
              </a:ext>
            </a:extLst>
          </p:cNvPr>
          <p:cNvPicPr>
            <a:picLocks noChangeAspect="1"/>
          </p:cNvPicPr>
          <p:nvPr/>
        </p:nvPicPr>
        <p:blipFill>
          <a:blip r:embed="rId3"/>
          <a:stretch>
            <a:fillRect/>
          </a:stretch>
        </p:blipFill>
        <p:spPr>
          <a:xfrm>
            <a:off x="1384299" y="2612175"/>
            <a:ext cx="2461987" cy="2730943"/>
          </a:xfrm>
          <a:prstGeom prst="rect">
            <a:avLst/>
          </a:prstGeom>
        </p:spPr>
      </p:pic>
    </p:spTree>
    <p:extLst>
      <p:ext uri="{BB962C8B-B14F-4D97-AF65-F5344CB8AC3E}">
        <p14:creationId xmlns:p14="http://schemas.microsoft.com/office/powerpoint/2010/main" val="1751803808"/>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069BE9-8CF4-E543-B2B7-F5B96D0E008A}"/>
              </a:ext>
            </a:extLst>
          </p:cNvPr>
          <p:cNvSpPr>
            <a:spLocks noGrp="1"/>
          </p:cNvSpPr>
          <p:nvPr>
            <p:ph type="title"/>
          </p:nvPr>
        </p:nvSpPr>
        <p:spPr/>
        <p:txBody>
          <a:bodyPr/>
          <a:lstStyle/>
          <a:p>
            <a:r>
              <a:rPr lang="en" altLang="zh-CN" b="1" dirty="0" err="1"/>
              <a:t>webpack</a:t>
            </a:r>
            <a:r>
              <a:rPr lang="zh-CN" altLang="en-US" b="1" dirty="0"/>
              <a:t>手动搭建一个</a:t>
            </a:r>
            <a:r>
              <a:rPr lang="en" altLang="zh-CN" b="1" dirty="0" err="1"/>
              <a:t>vue</a:t>
            </a:r>
            <a:r>
              <a:rPr lang="zh-CN" altLang="en-US" b="1" dirty="0"/>
              <a:t>单页面应用</a:t>
            </a:r>
            <a:r>
              <a:rPr lang="en-US" altLang="zh-CN" b="1" dirty="0"/>
              <a:t>-</a:t>
            </a:r>
            <a:r>
              <a:rPr lang="en-US" altLang="zh-Hans" b="1" dirty="0"/>
              <a:t>2</a:t>
            </a:r>
            <a:endParaRPr kumimoji="1" lang="zh-CN" altLang="en-US" dirty="0"/>
          </a:p>
        </p:txBody>
      </p:sp>
      <p:sp>
        <p:nvSpPr>
          <p:cNvPr id="3" name="矩形 2">
            <a:extLst>
              <a:ext uri="{FF2B5EF4-FFF2-40B4-BE49-F238E27FC236}">
                <a16:creationId xmlns:a16="http://schemas.microsoft.com/office/drawing/2014/main" id="{CC9C5DB5-833C-0249-B171-157F51F38B25}"/>
              </a:ext>
            </a:extLst>
          </p:cNvPr>
          <p:cNvSpPr/>
          <p:nvPr/>
        </p:nvSpPr>
        <p:spPr>
          <a:xfrm>
            <a:off x="957942" y="1690688"/>
            <a:ext cx="10203543" cy="1285545"/>
          </a:xfrm>
          <a:prstGeom prst="rect">
            <a:avLst/>
          </a:prstGeom>
        </p:spPr>
        <p:txBody>
          <a:bodyPr wrap="square">
            <a:spAutoFit/>
          </a:bodyPr>
          <a:lstStyle/>
          <a:p>
            <a:pPr>
              <a:lnSpc>
                <a:spcPct val="150000"/>
              </a:lnSpc>
            </a:pPr>
            <a:r>
              <a:rPr lang="en-US" altLang="zh-CN" dirty="0"/>
              <a:t>4</a:t>
            </a:r>
            <a:r>
              <a:rPr lang="zh-Hans" altLang="en-US" dirty="0"/>
              <a:t>，</a:t>
            </a:r>
            <a:r>
              <a:rPr lang="zh-CN" altLang="en-US" dirty="0"/>
              <a:t>配置</a:t>
            </a:r>
            <a:r>
              <a:rPr lang="en" altLang="zh-CN" dirty="0" err="1"/>
              <a:t>webpack</a:t>
            </a:r>
            <a:r>
              <a:rPr lang="en-US" altLang="zh-CN" dirty="0"/>
              <a:t>.prod.</a:t>
            </a:r>
            <a:r>
              <a:rPr lang="en" altLang="zh-CN" dirty="0" err="1"/>
              <a:t>config.js</a:t>
            </a:r>
            <a:r>
              <a:rPr lang="zh-Hans" altLang="en-US" dirty="0"/>
              <a:t>：</a:t>
            </a:r>
            <a:endParaRPr lang="en-US" altLang="zh-Hans" dirty="0"/>
          </a:p>
          <a:p>
            <a:pPr>
              <a:lnSpc>
                <a:spcPct val="150000"/>
              </a:lnSpc>
            </a:pPr>
            <a:endParaRPr lang="en" altLang="zh-CN" dirty="0"/>
          </a:p>
          <a:p>
            <a:pPr>
              <a:lnSpc>
                <a:spcPct val="150000"/>
              </a:lnSpc>
            </a:pPr>
            <a:endParaRPr lang="en-US" altLang="zh-CN" dirty="0">
              <a:solidFill>
                <a:srgbClr val="333333"/>
              </a:solidFill>
              <a:latin typeface="Helvetica Neue" panose="02000503000000020004" pitchFamily="2" charset="0"/>
            </a:endParaRPr>
          </a:p>
        </p:txBody>
      </p:sp>
      <p:pic>
        <p:nvPicPr>
          <p:cNvPr id="7" name="图片 6">
            <a:extLst>
              <a:ext uri="{FF2B5EF4-FFF2-40B4-BE49-F238E27FC236}">
                <a16:creationId xmlns:a16="http://schemas.microsoft.com/office/drawing/2014/main" id="{CF0FB855-8BEB-2C46-AB8C-8E6E434DC6CD}"/>
              </a:ext>
            </a:extLst>
          </p:cNvPr>
          <p:cNvPicPr>
            <a:picLocks noChangeAspect="1"/>
          </p:cNvPicPr>
          <p:nvPr/>
        </p:nvPicPr>
        <p:blipFill>
          <a:blip r:embed="rId3"/>
          <a:stretch>
            <a:fillRect/>
          </a:stretch>
        </p:blipFill>
        <p:spPr>
          <a:xfrm>
            <a:off x="1259938" y="2333460"/>
            <a:ext cx="5576561" cy="3791569"/>
          </a:xfrm>
          <a:prstGeom prst="rect">
            <a:avLst/>
          </a:prstGeom>
        </p:spPr>
      </p:pic>
    </p:spTree>
    <p:extLst>
      <p:ext uri="{BB962C8B-B14F-4D97-AF65-F5344CB8AC3E}">
        <p14:creationId xmlns:p14="http://schemas.microsoft.com/office/powerpoint/2010/main" val="190549571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069BE9-8CF4-E543-B2B7-F5B96D0E008A}"/>
              </a:ext>
            </a:extLst>
          </p:cNvPr>
          <p:cNvSpPr>
            <a:spLocks noGrp="1"/>
          </p:cNvSpPr>
          <p:nvPr>
            <p:ph type="title"/>
          </p:nvPr>
        </p:nvSpPr>
        <p:spPr/>
        <p:txBody>
          <a:bodyPr/>
          <a:lstStyle/>
          <a:p>
            <a:r>
              <a:rPr lang="en" altLang="zh-CN" b="1" dirty="0" err="1"/>
              <a:t>webpack</a:t>
            </a:r>
            <a:r>
              <a:rPr lang="zh-CN" altLang="en-US" b="1" dirty="0"/>
              <a:t>手动搭建一个</a:t>
            </a:r>
            <a:r>
              <a:rPr lang="en" altLang="zh-CN" b="1" dirty="0" err="1"/>
              <a:t>vue</a:t>
            </a:r>
            <a:r>
              <a:rPr lang="zh-CN" altLang="en-US" b="1" dirty="0"/>
              <a:t>单页面应用</a:t>
            </a:r>
            <a:r>
              <a:rPr lang="en-US" altLang="zh-CN" b="1" dirty="0"/>
              <a:t>-</a:t>
            </a:r>
            <a:r>
              <a:rPr lang="en-US" altLang="zh-Hans" b="1" dirty="0"/>
              <a:t>3</a:t>
            </a:r>
            <a:endParaRPr kumimoji="1" lang="zh-CN" altLang="en-US" dirty="0"/>
          </a:p>
        </p:txBody>
      </p:sp>
      <p:sp>
        <p:nvSpPr>
          <p:cNvPr id="3" name="矩形 2">
            <a:extLst>
              <a:ext uri="{FF2B5EF4-FFF2-40B4-BE49-F238E27FC236}">
                <a16:creationId xmlns:a16="http://schemas.microsoft.com/office/drawing/2014/main" id="{CC9C5DB5-833C-0249-B171-157F51F38B25}"/>
              </a:ext>
            </a:extLst>
          </p:cNvPr>
          <p:cNvSpPr/>
          <p:nvPr/>
        </p:nvSpPr>
        <p:spPr>
          <a:xfrm>
            <a:off x="957942" y="1690688"/>
            <a:ext cx="10203543" cy="3363037"/>
          </a:xfrm>
          <a:prstGeom prst="rect">
            <a:avLst/>
          </a:prstGeom>
        </p:spPr>
        <p:txBody>
          <a:bodyPr wrap="square">
            <a:spAutoFit/>
          </a:bodyPr>
          <a:lstStyle/>
          <a:p>
            <a:pPr>
              <a:lnSpc>
                <a:spcPct val="150000"/>
              </a:lnSpc>
            </a:pPr>
            <a:r>
              <a:rPr lang="en-US" altLang="zh-CN" dirty="0"/>
              <a:t>5</a:t>
            </a:r>
            <a:r>
              <a:rPr lang="zh-Hans" altLang="en-US" dirty="0"/>
              <a:t>，</a:t>
            </a:r>
            <a:r>
              <a:rPr lang="zh-CN" altLang="en-US" dirty="0"/>
              <a:t>在 </a:t>
            </a:r>
            <a:r>
              <a:rPr lang="en" altLang="zh-CN" dirty="0" err="1"/>
              <a:t>package.json</a:t>
            </a:r>
            <a:r>
              <a:rPr lang="en" altLang="zh-CN" dirty="0"/>
              <a:t> </a:t>
            </a:r>
            <a:r>
              <a:rPr lang="zh-CN" altLang="en-US" dirty="0"/>
              <a:t>里面添加 打包命令，添加 </a:t>
            </a:r>
            <a:r>
              <a:rPr lang="en-US" altLang="zh-CN" dirty="0"/>
              <a:t>--</a:t>
            </a:r>
            <a:r>
              <a:rPr lang="en" altLang="zh-CN" dirty="0" err="1"/>
              <a:t>config</a:t>
            </a:r>
            <a:r>
              <a:rPr lang="en" altLang="zh-CN" dirty="0"/>
              <a:t> </a:t>
            </a:r>
            <a:r>
              <a:rPr lang="zh-CN" altLang="en-US" dirty="0"/>
              <a:t>指向 </a:t>
            </a:r>
            <a:r>
              <a:rPr lang="en" altLang="zh-CN" dirty="0" err="1"/>
              <a:t>webpack.prod.config.js</a:t>
            </a:r>
            <a:r>
              <a:rPr lang="zh-Hans" altLang="en-US" dirty="0"/>
              <a:t>。</a:t>
            </a:r>
            <a:r>
              <a:rPr lang="zh-CN" altLang="en-US" dirty="0"/>
              <a:t>在命令面板中输入 </a:t>
            </a:r>
            <a:r>
              <a:rPr lang="en" altLang="zh-CN" b="1" dirty="0" err="1">
                <a:solidFill>
                  <a:srgbClr val="FF0000"/>
                </a:solidFill>
              </a:rPr>
              <a:t>npm</a:t>
            </a:r>
            <a:r>
              <a:rPr lang="en" altLang="zh-CN" b="1" dirty="0">
                <a:solidFill>
                  <a:srgbClr val="FF0000"/>
                </a:solidFill>
              </a:rPr>
              <a:t> run build</a:t>
            </a:r>
            <a:r>
              <a:rPr lang="zh-Hans" altLang="en-US" dirty="0"/>
              <a:t>，</a:t>
            </a:r>
            <a:r>
              <a:rPr lang="zh-CN" altLang="en-US" dirty="0"/>
              <a:t>会在项目中生成一个 </a:t>
            </a:r>
            <a:r>
              <a:rPr lang="en" altLang="zh-CN" dirty="0" err="1"/>
              <a:t>dist</a:t>
            </a:r>
            <a:r>
              <a:rPr lang="zh-CN" altLang="en-US" dirty="0"/>
              <a:t>文件夹</a:t>
            </a:r>
            <a:endParaRPr lang="en-US" altLang="zh-CN" dirty="0"/>
          </a:p>
          <a:p>
            <a:pPr>
              <a:lnSpc>
                <a:spcPct val="150000"/>
              </a:lnSpc>
            </a:pPr>
            <a:endParaRPr lang="en-US" altLang="zh-CN" dirty="0"/>
          </a:p>
          <a:p>
            <a:pPr>
              <a:lnSpc>
                <a:spcPct val="150000"/>
              </a:lnSpc>
            </a:pPr>
            <a:endParaRPr lang="en-US" altLang="zh-CN" dirty="0"/>
          </a:p>
          <a:p>
            <a:pPr>
              <a:lnSpc>
                <a:spcPct val="150000"/>
              </a:lnSpc>
            </a:pPr>
            <a:endParaRPr lang="en-US" altLang="zh-CN" dirty="0"/>
          </a:p>
          <a:p>
            <a:pPr>
              <a:lnSpc>
                <a:spcPct val="150000"/>
              </a:lnSpc>
            </a:pPr>
            <a:endParaRPr lang="en-US" altLang="zh-CN" dirty="0"/>
          </a:p>
          <a:p>
            <a:pPr>
              <a:lnSpc>
                <a:spcPct val="150000"/>
              </a:lnSpc>
            </a:pPr>
            <a:r>
              <a:rPr lang="en-US" altLang="zh-CN" dirty="0">
                <a:solidFill>
                  <a:srgbClr val="333333"/>
                </a:solidFill>
                <a:latin typeface="Helvetica Neue" panose="02000503000000020004" pitchFamily="2" charset="0"/>
              </a:rPr>
              <a:t>6</a:t>
            </a:r>
            <a:r>
              <a:rPr lang="zh-CN" altLang="en-US" dirty="0">
                <a:solidFill>
                  <a:srgbClr val="333333"/>
                </a:solidFill>
                <a:latin typeface="Helvetica Neue" panose="02000503000000020004" pitchFamily="2" charset="0"/>
              </a:rPr>
              <a:t>，</a:t>
            </a:r>
            <a:r>
              <a:rPr lang="zh-CN" altLang="en-US" dirty="0"/>
              <a:t>引入 </a:t>
            </a:r>
            <a:r>
              <a:rPr lang="en" altLang="zh-CN" dirty="0"/>
              <a:t>html-</a:t>
            </a:r>
            <a:r>
              <a:rPr lang="en" altLang="zh-CN" dirty="0" err="1"/>
              <a:t>webpack</a:t>
            </a:r>
            <a:r>
              <a:rPr lang="en" altLang="zh-CN" dirty="0"/>
              <a:t>-plugin </a:t>
            </a:r>
            <a:r>
              <a:rPr lang="zh-CN" altLang="en-US" dirty="0"/>
              <a:t>插件，让</a:t>
            </a:r>
            <a:r>
              <a:rPr lang="en" altLang="zh-CN" dirty="0" err="1"/>
              <a:t>webpack</a:t>
            </a:r>
            <a:r>
              <a:rPr lang="zh-CN" altLang="en-US" dirty="0"/>
              <a:t>把</a:t>
            </a:r>
            <a:r>
              <a:rPr lang="en" altLang="zh-CN" dirty="0"/>
              <a:t>html</a:t>
            </a:r>
            <a:r>
              <a:rPr lang="zh-CN" altLang="en-US" dirty="0"/>
              <a:t>也打包进去</a:t>
            </a:r>
            <a:endParaRPr lang="en-US" altLang="zh-CN" dirty="0"/>
          </a:p>
          <a:p>
            <a:pPr>
              <a:lnSpc>
                <a:spcPct val="150000"/>
              </a:lnSpc>
            </a:pPr>
            <a:endParaRPr lang="en-US" altLang="zh-CN" dirty="0">
              <a:solidFill>
                <a:srgbClr val="333333"/>
              </a:solidFill>
              <a:latin typeface="Helvetica Neue" panose="02000503000000020004" pitchFamily="2" charset="0"/>
            </a:endParaRPr>
          </a:p>
        </p:txBody>
      </p:sp>
      <p:pic>
        <p:nvPicPr>
          <p:cNvPr id="5" name="图片 4">
            <a:extLst>
              <a:ext uri="{FF2B5EF4-FFF2-40B4-BE49-F238E27FC236}">
                <a16:creationId xmlns:a16="http://schemas.microsoft.com/office/drawing/2014/main" id="{D6B69918-62DC-DB40-BD60-AD1021DE1376}"/>
              </a:ext>
            </a:extLst>
          </p:cNvPr>
          <p:cNvPicPr>
            <a:picLocks noChangeAspect="1"/>
          </p:cNvPicPr>
          <p:nvPr/>
        </p:nvPicPr>
        <p:blipFill>
          <a:blip r:embed="rId3"/>
          <a:stretch>
            <a:fillRect/>
          </a:stretch>
        </p:blipFill>
        <p:spPr>
          <a:xfrm>
            <a:off x="1103085" y="2665334"/>
            <a:ext cx="3683000" cy="1422400"/>
          </a:xfrm>
          <a:prstGeom prst="rect">
            <a:avLst/>
          </a:prstGeom>
        </p:spPr>
      </p:pic>
      <p:pic>
        <p:nvPicPr>
          <p:cNvPr id="7" name="图片 6">
            <a:extLst>
              <a:ext uri="{FF2B5EF4-FFF2-40B4-BE49-F238E27FC236}">
                <a16:creationId xmlns:a16="http://schemas.microsoft.com/office/drawing/2014/main" id="{3F9EE052-4ED8-0544-B5D2-17B3F307F6B2}"/>
              </a:ext>
            </a:extLst>
          </p:cNvPr>
          <p:cNvPicPr>
            <a:picLocks noChangeAspect="1"/>
          </p:cNvPicPr>
          <p:nvPr/>
        </p:nvPicPr>
        <p:blipFill>
          <a:blip r:embed="rId4"/>
          <a:stretch>
            <a:fillRect/>
          </a:stretch>
        </p:blipFill>
        <p:spPr>
          <a:xfrm>
            <a:off x="1454268" y="4586514"/>
            <a:ext cx="2980633" cy="2271486"/>
          </a:xfrm>
          <a:prstGeom prst="rect">
            <a:avLst/>
          </a:prstGeom>
        </p:spPr>
      </p:pic>
      <p:pic>
        <p:nvPicPr>
          <p:cNvPr id="8" name="图片 7">
            <a:extLst>
              <a:ext uri="{FF2B5EF4-FFF2-40B4-BE49-F238E27FC236}">
                <a16:creationId xmlns:a16="http://schemas.microsoft.com/office/drawing/2014/main" id="{912CE240-AEEB-2A4A-826D-FE780C034FFD}"/>
              </a:ext>
            </a:extLst>
          </p:cNvPr>
          <p:cNvPicPr>
            <a:picLocks noChangeAspect="1"/>
          </p:cNvPicPr>
          <p:nvPr/>
        </p:nvPicPr>
        <p:blipFill>
          <a:blip r:embed="rId5"/>
          <a:stretch>
            <a:fillRect/>
          </a:stretch>
        </p:blipFill>
        <p:spPr>
          <a:xfrm>
            <a:off x="4931227" y="4586514"/>
            <a:ext cx="2875981" cy="2295071"/>
          </a:xfrm>
          <a:prstGeom prst="rect">
            <a:avLst/>
          </a:prstGeom>
        </p:spPr>
      </p:pic>
    </p:spTree>
    <p:extLst>
      <p:ext uri="{BB962C8B-B14F-4D97-AF65-F5344CB8AC3E}">
        <p14:creationId xmlns:p14="http://schemas.microsoft.com/office/powerpoint/2010/main" val="204014161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069BE9-8CF4-E543-B2B7-F5B96D0E008A}"/>
              </a:ext>
            </a:extLst>
          </p:cNvPr>
          <p:cNvSpPr>
            <a:spLocks noGrp="1"/>
          </p:cNvSpPr>
          <p:nvPr>
            <p:ph type="title"/>
          </p:nvPr>
        </p:nvSpPr>
        <p:spPr/>
        <p:txBody>
          <a:bodyPr/>
          <a:lstStyle/>
          <a:p>
            <a:r>
              <a:rPr lang="en" altLang="zh-CN" b="1" dirty="0" err="1"/>
              <a:t>webpack</a:t>
            </a:r>
            <a:r>
              <a:rPr lang="zh-CN" altLang="en-US" b="1" dirty="0"/>
              <a:t>手动搭建一个</a:t>
            </a:r>
            <a:r>
              <a:rPr lang="en" altLang="zh-CN" b="1" dirty="0" err="1"/>
              <a:t>vue</a:t>
            </a:r>
            <a:r>
              <a:rPr lang="zh-CN" altLang="en-US" b="1" dirty="0"/>
              <a:t>单页面应用</a:t>
            </a:r>
            <a:r>
              <a:rPr lang="en-US" altLang="zh-CN" b="1" dirty="0"/>
              <a:t>-</a:t>
            </a:r>
            <a:r>
              <a:rPr lang="en-US" altLang="zh-Hans" b="1" dirty="0"/>
              <a:t>4</a:t>
            </a:r>
            <a:endParaRPr kumimoji="1" lang="zh-CN" altLang="en-US" dirty="0"/>
          </a:p>
        </p:txBody>
      </p:sp>
      <p:sp>
        <p:nvSpPr>
          <p:cNvPr id="3" name="矩形 2">
            <a:extLst>
              <a:ext uri="{FF2B5EF4-FFF2-40B4-BE49-F238E27FC236}">
                <a16:creationId xmlns:a16="http://schemas.microsoft.com/office/drawing/2014/main" id="{CC9C5DB5-833C-0249-B171-157F51F38B25}"/>
              </a:ext>
            </a:extLst>
          </p:cNvPr>
          <p:cNvSpPr/>
          <p:nvPr/>
        </p:nvSpPr>
        <p:spPr>
          <a:xfrm>
            <a:off x="957942" y="1690688"/>
            <a:ext cx="10203543" cy="3789564"/>
          </a:xfrm>
          <a:prstGeom prst="rect">
            <a:avLst/>
          </a:prstGeom>
        </p:spPr>
        <p:txBody>
          <a:bodyPr wrap="square">
            <a:spAutoFit/>
          </a:bodyPr>
          <a:lstStyle/>
          <a:p>
            <a:pPr>
              <a:lnSpc>
                <a:spcPct val="150000"/>
              </a:lnSpc>
            </a:pPr>
            <a:r>
              <a:rPr lang="en-US" altLang="zh-Hans" dirty="0"/>
              <a:t>7</a:t>
            </a:r>
            <a:r>
              <a:rPr lang="zh-Hans" altLang="en-US" dirty="0"/>
              <a:t>，参考</a:t>
            </a:r>
            <a:r>
              <a:rPr lang="en" altLang="zh-CN" dirty="0" err="1"/>
              <a:t>webpack.prod.config.js</a:t>
            </a:r>
            <a:r>
              <a:rPr lang="zh-Hans" altLang="en-US" dirty="0"/>
              <a:t>，</a:t>
            </a:r>
            <a:r>
              <a:rPr lang="zh-CN" altLang="en-US" dirty="0"/>
              <a:t>在</a:t>
            </a:r>
            <a:r>
              <a:rPr lang="en" altLang="zh-CN" dirty="0" err="1"/>
              <a:t>webpack.dev.config.js</a:t>
            </a:r>
            <a:r>
              <a:rPr lang="en" altLang="zh-CN" dirty="0"/>
              <a:t> </a:t>
            </a:r>
            <a:r>
              <a:rPr lang="zh-CN" altLang="en-US" dirty="0"/>
              <a:t>中配置 </a:t>
            </a:r>
            <a:r>
              <a:rPr lang="en" altLang="zh-CN" dirty="0"/>
              <a:t>dev-server </a:t>
            </a:r>
            <a:r>
              <a:rPr lang="zh-CN" altLang="en-US" dirty="0"/>
              <a:t>构建本地</a:t>
            </a:r>
            <a:r>
              <a:rPr lang="en" altLang="zh-CN" dirty="0"/>
              <a:t>node</a:t>
            </a:r>
            <a:r>
              <a:rPr lang="zh-CN" altLang="en-US" dirty="0"/>
              <a:t>服务器，添加热部署功能</a:t>
            </a:r>
            <a:endParaRPr lang="en-US" altLang="zh-CN" dirty="0"/>
          </a:p>
          <a:p>
            <a:pPr>
              <a:lnSpc>
                <a:spcPct val="150000"/>
              </a:lnSpc>
            </a:pPr>
            <a:r>
              <a:rPr lang="en-US" altLang="zh-CN" dirty="0">
                <a:solidFill>
                  <a:srgbClr val="333333"/>
                </a:solidFill>
                <a:latin typeface="Helvetica Neue" panose="02000503000000020004" pitchFamily="2" charset="0"/>
              </a:rPr>
              <a:t>8</a:t>
            </a:r>
            <a:r>
              <a:rPr lang="zh-CN" altLang="en-US" dirty="0">
                <a:solidFill>
                  <a:srgbClr val="333333"/>
                </a:solidFill>
                <a:latin typeface="Helvetica Neue" panose="02000503000000020004" pitchFamily="2" charset="0"/>
              </a:rPr>
              <a:t>，</a:t>
            </a:r>
            <a:r>
              <a:rPr lang="en" altLang="zh-CN" dirty="0"/>
              <a:t> </a:t>
            </a:r>
            <a:r>
              <a:rPr lang="en" altLang="zh-CN" dirty="0" err="1"/>
              <a:t>package.json</a:t>
            </a:r>
            <a:r>
              <a:rPr lang="en" altLang="zh-CN" dirty="0"/>
              <a:t> </a:t>
            </a:r>
            <a:r>
              <a:rPr lang="zh-CN" altLang="en-US" dirty="0"/>
              <a:t>中</a:t>
            </a:r>
            <a:r>
              <a:rPr lang="en-US" altLang="zh-CN" dirty="0"/>
              <a:t>,</a:t>
            </a:r>
            <a:r>
              <a:rPr lang="zh-CN" altLang="en-US" dirty="0"/>
              <a:t>添加 </a:t>
            </a:r>
            <a:r>
              <a:rPr lang="en" altLang="zh-CN" dirty="0"/>
              <a:t>babel-loader babel-core babel-preset-</a:t>
            </a:r>
            <a:r>
              <a:rPr lang="en" altLang="zh-CN" dirty="0" err="1"/>
              <a:t>env</a:t>
            </a:r>
            <a:r>
              <a:rPr lang="en" altLang="zh-CN" dirty="0"/>
              <a:t> </a:t>
            </a:r>
            <a:r>
              <a:rPr lang="zh-CN" altLang="en-US" dirty="0"/>
              <a:t>依赖包，支持 </a:t>
            </a:r>
            <a:r>
              <a:rPr lang="en" altLang="zh-CN" dirty="0"/>
              <a:t>es6,</a:t>
            </a:r>
            <a:r>
              <a:rPr lang="zh-CN" altLang="en-US" dirty="0"/>
              <a:t>添加 </a:t>
            </a:r>
            <a:r>
              <a:rPr lang="en" altLang="zh-CN" dirty="0"/>
              <a:t>server </a:t>
            </a:r>
            <a:r>
              <a:rPr lang="zh-CN" altLang="en-US" dirty="0"/>
              <a:t>指令</a:t>
            </a:r>
            <a:endParaRPr lang="en-US" altLang="zh-CN" dirty="0"/>
          </a:p>
          <a:p>
            <a:pPr>
              <a:lnSpc>
                <a:spcPct val="150000"/>
              </a:lnSpc>
            </a:pPr>
            <a:r>
              <a:rPr lang="en-US" altLang="zh-CN" dirty="0">
                <a:solidFill>
                  <a:srgbClr val="333333"/>
                </a:solidFill>
                <a:latin typeface="Helvetica Neue" panose="02000503000000020004" pitchFamily="2" charset="0"/>
              </a:rPr>
              <a:t>9</a:t>
            </a:r>
            <a:r>
              <a:rPr lang="zh-CN" altLang="en-US" dirty="0">
                <a:solidFill>
                  <a:srgbClr val="333333"/>
                </a:solidFill>
                <a:latin typeface="Helvetica Neue" panose="02000503000000020004" pitchFamily="2" charset="0"/>
              </a:rPr>
              <a:t>，</a:t>
            </a:r>
            <a:r>
              <a:rPr lang="en" altLang="zh-CN" dirty="0"/>
              <a:t> </a:t>
            </a:r>
            <a:r>
              <a:rPr lang="en" altLang="zh-CN" dirty="0" err="1"/>
              <a:t>package.json</a:t>
            </a:r>
            <a:r>
              <a:rPr lang="en" altLang="zh-CN" dirty="0"/>
              <a:t> </a:t>
            </a:r>
            <a:r>
              <a:rPr lang="zh-CN" altLang="en-US" dirty="0"/>
              <a:t>中</a:t>
            </a:r>
            <a:r>
              <a:rPr lang="en-US" altLang="zh-CN" dirty="0"/>
              <a:t>,</a:t>
            </a:r>
            <a:r>
              <a:rPr lang="zh-CN" altLang="en-US" dirty="0"/>
              <a:t>添加 </a:t>
            </a:r>
            <a:r>
              <a:rPr lang="en" altLang="zh-CN" dirty="0"/>
              <a:t>babel-loader babel-core babel-preset-</a:t>
            </a:r>
            <a:r>
              <a:rPr lang="en" altLang="zh-CN" dirty="0" err="1"/>
              <a:t>env</a:t>
            </a:r>
            <a:r>
              <a:rPr lang="en" altLang="zh-CN" dirty="0"/>
              <a:t> </a:t>
            </a:r>
            <a:r>
              <a:rPr lang="zh-CN" altLang="en-US" dirty="0"/>
              <a:t>依赖包，支持 </a:t>
            </a:r>
            <a:r>
              <a:rPr lang="en" altLang="zh-CN" dirty="0"/>
              <a:t>es6,</a:t>
            </a:r>
            <a:r>
              <a:rPr lang="zh-CN" altLang="en-US" dirty="0"/>
              <a:t>添加 </a:t>
            </a:r>
            <a:r>
              <a:rPr lang="en" altLang="zh-CN" dirty="0"/>
              <a:t>server </a:t>
            </a:r>
            <a:r>
              <a:rPr lang="zh-CN" altLang="en-US" dirty="0"/>
              <a:t>指令</a:t>
            </a:r>
            <a:endParaRPr lang="en-US" altLang="zh-CN" dirty="0"/>
          </a:p>
          <a:p>
            <a:pPr>
              <a:lnSpc>
                <a:spcPct val="150000"/>
              </a:lnSpc>
            </a:pPr>
            <a:r>
              <a:rPr lang="en-US" altLang="zh-CN" dirty="0">
                <a:solidFill>
                  <a:srgbClr val="333333"/>
                </a:solidFill>
                <a:latin typeface="Helvetica Neue" panose="02000503000000020004" pitchFamily="2" charset="0"/>
              </a:rPr>
              <a:t>10</a:t>
            </a:r>
            <a:r>
              <a:rPr lang="zh-CN" altLang="en-US" dirty="0">
                <a:solidFill>
                  <a:srgbClr val="333333"/>
                </a:solidFill>
                <a:latin typeface="Helvetica Neue" panose="02000503000000020004" pitchFamily="2" charset="0"/>
              </a:rPr>
              <a:t>，</a:t>
            </a:r>
            <a:r>
              <a:rPr lang="zh-CN" altLang="en-US" dirty="0"/>
              <a:t>在你的</a:t>
            </a:r>
            <a:r>
              <a:rPr lang="en" altLang="zh-CN" dirty="0"/>
              <a:t>index</a:t>
            </a:r>
            <a:r>
              <a:rPr lang="zh-CN" altLang="en-US" dirty="0"/>
              <a:t>上添加内容 ，在终端输入 </a:t>
            </a:r>
            <a:r>
              <a:rPr lang="en" altLang="zh-CN" dirty="0" err="1"/>
              <a:t>npm</a:t>
            </a:r>
            <a:r>
              <a:rPr lang="en" altLang="zh-CN" dirty="0"/>
              <a:t> run server </a:t>
            </a:r>
            <a:r>
              <a:rPr lang="zh-CN" altLang="en-US" dirty="0"/>
              <a:t>浏览器自动打开页面</a:t>
            </a:r>
            <a:endParaRPr lang="en-US" altLang="zh-CN" dirty="0"/>
          </a:p>
          <a:p>
            <a:pPr>
              <a:lnSpc>
                <a:spcPct val="150000"/>
              </a:lnSpc>
            </a:pPr>
            <a:r>
              <a:rPr lang="en-US" altLang="zh-CN" dirty="0"/>
              <a:t>11</a:t>
            </a:r>
            <a:r>
              <a:rPr lang="zh-CN" altLang="en-US" dirty="0"/>
              <a:t>，在</a:t>
            </a:r>
            <a:r>
              <a:rPr lang="en" altLang="zh-CN" dirty="0" err="1"/>
              <a:t>package.json</a:t>
            </a:r>
            <a:r>
              <a:rPr lang="en" altLang="zh-CN" dirty="0"/>
              <a:t> </a:t>
            </a:r>
            <a:r>
              <a:rPr lang="zh-CN" altLang="en-US" dirty="0"/>
              <a:t>中</a:t>
            </a:r>
            <a:r>
              <a:rPr lang="en" altLang="zh-CN" dirty="0"/>
              <a:t>install </a:t>
            </a:r>
            <a:r>
              <a:rPr lang="en" altLang="zh-CN" dirty="0" err="1"/>
              <a:t>vue</a:t>
            </a:r>
            <a:r>
              <a:rPr lang="zh-CN" altLang="en-US" dirty="0"/>
              <a:t>依赖相关的</a:t>
            </a:r>
            <a:r>
              <a:rPr lang="en" altLang="zh-CN" dirty="0"/>
              <a:t>package</a:t>
            </a:r>
            <a:r>
              <a:rPr lang="zh-Hans" altLang="en-US" dirty="0"/>
              <a:t>，重启服务</a:t>
            </a:r>
            <a:endParaRPr lang="en-US" altLang="zh-Hans" dirty="0"/>
          </a:p>
          <a:p>
            <a:pPr>
              <a:lnSpc>
                <a:spcPct val="150000"/>
              </a:lnSpc>
            </a:pPr>
            <a:endParaRPr lang="en-US" altLang="zh-CN" dirty="0"/>
          </a:p>
        </p:txBody>
      </p:sp>
      <p:pic>
        <p:nvPicPr>
          <p:cNvPr id="4" name="图片 3">
            <a:extLst>
              <a:ext uri="{FF2B5EF4-FFF2-40B4-BE49-F238E27FC236}">
                <a16:creationId xmlns:a16="http://schemas.microsoft.com/office/drawing/2014/main" id="{34ECE1D5-F1D2-F84C-B8BB-DC883B06C5BB}"/>
              </a:ext>
            </a:extLst>
          </p:cNvPr>
          <p:cNvPicPr>
            <a:picLocks noChangeAspect="1"/>
          </p:cNvPicPr>
          <p:nvPr/>
        </p:nvPicPr>
        <p:blipFill>
          <a:blip r:embed="rId3"/>
          <a:stretch>
            <a:fillRect/>
          </a:stretch>
        </p:blipFill>
        <p:spPr>
          <a:xfrm>
            <a:off x="1088571" y="5165271"/>
            <a:ext cx="6190732" cy="1640544"/>
          </a:xfrm>
          <a:prstGeom prst="rect">
            <a:avLst/>
          </a:prstGeom>
        </p:spPr>
      </p:pic>
      <p:pic>
        <p:nvPicPr>
          <p:cNvPr id="6" name="图片 5">
            <a:extLst>
              <a:ext uri="{FF2B5EF4-FFF2-40B4-BE49-F238E27FC236}">
                <a16:creationId xmlns:a16="http://schemas.microsoft.com/office/drawing/2014/main" id="{40B0ABF1-2571-164D-91F4-68A468F486BC}"/>
              </a:ext>
            </a:extLst>
          </p:cNvPr>
          <p:cNvPicPr>
            <a:picLocks noChangeAspect="1"/>
          </p:cNvPicPr>
          <p:nvPr/>
        </p:nvPicPr>
        <p:blipFill>
          <a:blip r:embed="rId4"/>
          <a:stretch>
            <a:fillRect/>
          </a:stretch>
        </p:blipFill>
        <p:spPr>
          <a:xfrm>
            <a:off x="7852227" y="5149020"/>
            <a:ext cx="3715657" cy="1656795"/>
          </a:xfrm>
          <a:prstGeom prst="rect">
            <a:avLst/>
          </a:prstGeom>
        </p:spPr>
      </p:pic>
    </p:spTree>
    <p:extLst>
      <p:ext uri="{BB962C8B-B14F-4D97-AF65-F5344CB8AC3E}">
        <p14:creationId xmlns:p14="http://schemas.microsoft.com/office/powerpoint/2010/main" val="220433245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4C0663-1DA9-9147-B30F-DB304CE00D2D}"/>
              </a:ext>
            </a:extLst>
          </p:cNvPr>
          <p:cNvSpPr>
            <a:spLocks noGrp="1"/>
          </p:cNvSpPr>
          <p:nvPr>
            <p:ph type="ctrTitle"/>
          </p:nvPr>
        </p:nvSpPr>
        <p:spPr/>
        <p:txBody>
          <a:bodyPr>
            <a:normAutofit fontScale="90000"/>
          </a:bodyPr>
          <a:lstStyle/>
          <a:p>
            <a:pPr algn="l"/>
            <a:r>
              <a:rPr lang="zh-Hans" altLang="en-US" b="1" dirty="0">
                <a:solidFill>
                  <a:srgbClr val="FF0000"/>
                </a:solidFill>
              </a:rPr>
              <a:t>一，构建工具介绍</a:t>
            </a:r>
            <a:br>
              <a:rPr lang="en-US" altLang="zh-Hans" dirty="0"/>
            </a:br>
            <a:r>
              <a:rPr lang="zh-Hans" altLang="en-US" dirty="0"/>
              <a:t>二，</a:t>
            </a:r>
            <a:r>
              <a:rPr lang="en-US" altLang="zh-Hans" dirty="0" err="1"/>
              <a:t>webpackek</a:t>
            </a:r>
            <a:r>
              <a:rPr lang="zh-Hans" altLang="en-US" dirty="0"/>
              <a:t>原理介绍</a:t>
            </a:r>
            <a:br>
              <a:rPr lang="en-US" altLang="zh-Hans" dirty="0"/>
            </a:br>
            <a:r>
              <a:rPr lang="zh-Hans" altLang="en-US" dirty="0"/>
              <a:t>三，</a:t>
            </a:r>
            <a:r>
              <a:rPr lang="en-US" altLang="zh-Hans" dirty="0" err="1"/>
              <a:t>webpack</a:t>
            </a:r>
            <a:r>
              <a:rPr lang="zh-Hans" altLang="en-US" dirty="0"/>
              <a:t>实践</a:t>
            </a:r>
            <a:endParaRPr kumimoji="1" lang="zh-CN" altLang="en-US" dirty="0"/>
          </a:p>
        </p:txBody>
      </p:sp>
    </p:spTree>
    <p:extLst>
      <p:ext uri="{BB962C8B-B14F-4D97-AF65-F5344CB8AC3E}">
        <p14:creationId xmlns:p14="http://schemas.microsoft.com/office/powerpoint/2010/main" val="163683426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53DCCCA-5E9B-DC4E-8B80-82010B5AA111}"/>
              </a:ext>
            </a:extLst>
          </p:cNvPr>
          <p:cNvSpPr>
            <a:spLocks noGrp="1"/>
          </p:cNvSpPr>
          <p:nvPr>
            <p:ph type="title"/>
          </p:nvPr>
        </p:nvSpPr>
        <p:spPr/>
        <p:txBody>
          <a:bodyPr/>
          <a:lstStyle/>
          <a:p>
            <a:r>
              <a:rPr kumimoji="1" lang="zh-Hans" altLang="en-US" dirty="0"/>
              <a:t>前言：前端技术层出不穷</a:t>
            </a:r>
            <a:endParaRPr kumimoji="1" lang="zh-CN" altLang="en-US" dirty="0"/>
          </a:p>
        </p:txBody>
      </p:sp>
      <p:graphicFrame>
        <p:nvGraphicFramePr>
          <p:cNvPr id="4" name="内容占位符 3">
            <a:extLst>
              <a:ext uri="{FF2B5EF4-FFF2-40B4-BE49-F238E27FC236}">
                <a16:creationId xmlns:a16="http://schemas.microsoft.com/office/drawing/2014/main" id="{081EA1F6-2715-6549-BBC6-CB9B458FBB6D}"/>
              </a:ext>
            </a:extLst>
          </p:cNvPr>
          <p:cNvGraphicFramePr>
            <a:graphicFrameLocks noGrp="1"/>
          </p:cNvGraphicFramePr>
          <p:nvPr>
            <p:ph idx="1"/>
            <p:extLst>
              <p:ext uri="{D42A27DB-BD31-4B8C-83A1-F6EECF244321}">
                <p14:modId xmlns:p14="http://schemas.microsoft.com/office/powerpoint/2010/main" val="3911218725"/>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361439450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7C52AD3-E4BE-DF4B-9418-7FD4FE373F99}"/>
              </a:ext>
            </a:extLst>
          </p:cNvPr>
          <p:cNvSpPr>
            <a:spLocks noGrp="1"/>
          </p:cNvSpPr>
          <p:nvPr>
            <p:ph type="title"/>
          </p:nvPr>
        </p:nvSpPr>
        <p:spPr/>
        <p:txBody>
          <a:bodyPr>
            <a:normAutofit/>
          </a:bodyPr>
          <a:lstStyle/>
          <a:p>
            <a:r>
              <a:rPr lang="zh-Hans" altLang="en-US" dirty="0"/>
              <a:t>新框架新语言：</a:t>
            </a:r>
            <a:r>
              <a:rPr lang="zh-CN" altLang="en-US" dirty="0"/>
              <a:t>源代码无法直接运行，必须通过转换后才可以正常运行</a:t>
            </a:r>
            <a:endParaRPr kumimoji="1" lang="zh-CN" altLang="en-US" dirty="0"/>
          </a:p>
        </p:txBody>
      </p:sp>
      <p:sp>
        <p:nvSpPr>
          <p:cNvPr id="4" name="文本框 3">
            <a:extLst>
              <a:ext uri="{FF2B5EF4-FFF2-40B4-BE49-F238E27FC236}">
                <a16:creationId xmlns:a16="http://schemas.microsoft.com/office/drawing/2014/main" id="{9559C1E0-E6C6-C941-9898-0285190276C2}"/>
              </a:ext>
            </a:extLst>
          </p:cNvPr>
          <p:cNvSpPr txBox="1"/>
          <p:nvPr/>
        </p:nvSpPr>
        <p:spPr>
          <a:xfrm>
            <a:off x="838200" y="1944914"/>
            <a:ext cx="11223171" cy="5308376"/>
          </a:xfrm>
          <a:prstGeom prst="rect">
            <a:avLst/>
          </a:prstGeom>
          <a:noFill/>
        </p:spPr>
        <p:txBody>
          <a:bodyPr wrap="square" rtlCol="0">
            <a:spAutoFit/>
          </a:bodyPr>
          <a:lstStyle/>
          <a:p>
            <a:pPr>
              <a:lnSpc>
                <a:spcPct val="150000"/>
              </a:lnSpc>
            </a:pPr>
            <a:r>
              <a:rPr lang="zh-CN" altLang="en-US" sz="2800" b="1" dirty="0">
                <a:solidFill>
                  <a:srgbClr val="FF0000"/>
                </a:solidFill>
              </a:rPr>
              <a:t>构建</a:t>
            </a:r>
            <a:r>
              <a:rPr lang="zh-CN" altLang="en-US" sz="2000" dirty="0"/>
              <a:t>就是把源代码转换成发布到线上的可执行 </a:t>
            </a:r>
            <a:r>
              <a:rPr lang="en" altLang="zh-CN" sz="2000" dirty="0" err="1"/>
              <a:t>JavaScrip</a:t>
            </a:r>
            <a:r>
              <a:rPr lang="zh-CN" altLang="en" sz="2000" dirty="0"/>
              <a:t>、</a:t>
            </a:r>
            <a:r>
              <a:rPr lang="en" altLang="zh-CN" sz="2000" dirty="0"/>
              <a:t>CSS</a:t>
            </a:r>
            <a:r>
              <a:rPr lang="zh-CN" altLang="en" sz="2000" dirty="0"/>
              <a:t>、</a:t>
            </a:r>
            <a:r>
              <a:rPr lang="en" altLang="zh-CN" sz="2000" dirty="0"/>
              <a:t>HTML </a:t>
            </a:r>
            <a:r>
              <a:rPr lang="zh-CN" altLang="en-US" sz="2000" dirty="0"/>
              <a:t>代码，包括如下内容：</a:t>
            </a:r>
          </a:p>
          <a:p>
            <a:pPr marL="342900" indent="-342900">
              <a:lnSpc>
                <a:spcPct val="150000"/>
              </a:lnSpc>
              <a:buFont typeface="Wingdings" pitchFamily="2" charset="2"/>
              <a:buChar char="u"/>
            </a:pPr>
            <a:r>
              <a:rPr lang="zh-CN" altLang="en-US" sz="2000" dirty="0"/>
              <a:t>代码转换：</a:t>
            </a:r>
            <a:r>
              <a:rPr lang="en" altLang="zh-CN" sz="2000" dirty="0" err="1"/>
              <a:t>TypeScript</a:t>
            </a:r>
            <a:r>
              <a:rPr lang="en" altLang="zh-CN" sz="2000" dirty="0"/>
              <a:t> </a:t>
            </a:r>
            <a:r>
              <a:rPr lang="zh-CN" altLang="en-US" sz="2000" dirty="0"/>
              <a:t>编译成 </a:t>
            </a:r>
            <a:r>
              <a:rPr lang="en" altLang="zh-CN" sz="2000" dirty="0"/>
              <a:t>JavaScript</a:t>
            </a:r>
            <a:r>
              <a:rPr lang="zh-CN" altLang="en" sz="2000" dirty="0"/>
              <a:t>、</a:t>
            </a:r>
            <a:r>
              <a:rPr lang="en" altLang="zh-CN" sz="2000" dirty="0"/>
              <a:t>SCSS </a:t>
            </a:r>
            <a:r>
              <a:rPr lang="zh-CN" altLang="en-US" sz="2000" dirty="0"/>
              <a:t>编译成 </a:t>
            </a:r>
            <a:r>
              <a:rPr lang="en" altLang="zh-CN" sz="2000" dirty="0"/>
              <a:t>CSS </a:t>
            </a:r>
            <a:r>
              <a:rPr lang="zh-CN" altLang="en-US" sz="2000" dirty="0"/>
              <a:t>等。</a:t>
            </a:r>
          </a:p>
          <a:p>
            <a:pPr marL="342900" indent="-342900">
              <a:lnSpc>
                <a:spcPct val="150000"/>
              </a:lnSpc>
              <a:buFont typeface="Wingdings" pitchFamily="2" charset="2"/>
              <a:buChar char="u"/>
            </a:pPr>
            <a:r>
              <a:rPr lang="zh-CN" altLang="en-US" sz="2000" dirty="0"/>
              <a:t>文件优化：压缩 </a:t>
            </a:r>
            <a:r>
              <a:rPr lang="en" altLang="zh-CN" sz="2000" dirty="0"/>
              <a:t>JavaScript</a:t>
            </a:r>
            <a:r>
              <a:rPr lang="zh-CN" altLang="en" sz="2000" dirty="0"/>
              <a:t>、</a:t>
            </a:r>
            <a:r>
              <a:rPr lang="en" altLang="zh-CN" sz="2000" dirty="0"/>
              <a:t>CSS</a:t>
            </a:r>
            <a:r>
              <a:rPr lang="zh-CN" altLang="en" sz="2000" dirty="0"/>
              <a:t>、</a:t>
            </a:r>
            <a:r>
              <a:rPr lang="en" altLang="zh-CN" sz="2000" dirty="0"/>
              <a:t>HTML </a:t>
            </a:r>
            <a:r>
              <a:rPr lang="zh-CN" altLang="en-US" sz="2000" dirty="0"/>
              <a:t>代码，压缩合并图片等。</a:t>
            </a:r>
          </a:p>
          <a:p>
            <a:pPr marL="342900" indent="-342900">
              <a:lnSpc>
                <a:spcPct val="150000"/>
              </a:lnSpc>
              <a:buFont typeface="Wingdings" pitchFamily="2" charset="2"/>
              <a:buChar char="u"/>
            </a:pPr>
            <a:r>
              <a:rPr lang="zh-CN" altLang="en-US" sz="2000" dirty="0"/>
              <a:t>代码分割：提取多个页面的公共代码、提取首屏不需要执行部分的代码让其异步加载。</a:t>
            </a:r>
          </a:p>
          <a:p>
            <a:pPr marL="342900" indent="-342900">
              <a:lnSpc>
                <a:spcPct val="150000"/>
              </a:lnSpc>
              <a:buFont typeface="Wingdings" pitchFamily="2" charset="2"/>
              <a:buChar char="u"/>
            </a:pPr>
            <a:r>
              <a:rPr lang="zh-CN" altLang="en-US" sz="2000" dirty="0"/>
              <a:t>模块合并：在采用模块化的项目里会有很多个模块和文件，需要构建功能把模块分类合并成一个文件。</a:t>
            </a:r>
          </a:p>
          <a:p>
            <a:pPr marL="342900" indent="-342900">
              <a:lnSpc>
                <a:spcPct val="150000"/>
              </a:lnSpc>
              <a:buFont typeface="Wingdings" pitchFamily="2" charset="2"/>
              <a:buChar char="u"/>
            </a:pPr>
            <a:r>
              <a:rPr lang="zh-CN" altLang="en-US" sz="2000" dirty="0"/>
              <a:t>自动刷新：监听本地源代码的变化，自动重新构建、刷新浏览器。</a:t>
            </a:r>
          </a:p>
          <a:p>
            <a:pPr marL="342900" indent="-342900">
              <a:lnSpc>
                <a:spcPct val="150000"/>
              </a:lnSpc>
              <a:buFont typeface="Wingdings" pitchFamily="2" charset="2"/>
              <a:buChar char="u"/>
            </a:pPr>
            <a:r>
              <a:rPr lang="zh-CN" altLang="en-US" sz="2000" dirty="0"/>
              <a:t>代码校验：在代码被提交到仓库前需要校验代码是否符合规范，以及单元测试是否通过。</a:t>
            </a:r>
          </a:p>
          <a:p>
            <a:pPr marL="342900" indent="-342900">
              <a:lnSpc>
                <a:spcPct val="150000"/>
              </a:lnSpc>
              <a:buFont typeface="Wingdings" pitchFamily="2" charset="2"/>
              <a:buChar char="u"/>
            </a:pPr>
            <a:r>
              <a:rPr lang="zh-CN" altLang="en-US" sz="2000" dirty="0"/>
              <a:t>自动发布：更新完代码后，自动构建出线上发布代码并传输给发布系统。</a:t>
            </a:r>
          </a:p>
          <a:p>
            <a:pPr>
              <a:lnSpc>
                <a:spcPct val="150000"/>
              </a:lnSpc>
            </a:pPr>
            <a:endParaRPr kumimoji="1" lang="zh-CN" altLang="en-US" sz="2000" dirty="0"/>
          </a:p>
          <a:p>
            <a:pPr>
              <a:lnSpc>
                <a:spcPct val="150000"/>
              </a:lnSpc>
            </a:pPr>
            <a:endParaRPr kumimoji="1" lang="zh-CN" altLang="en-US" sz="2000" dirty="0"/>
          </a:p>
        </p:txBody>
      </p:sp>
    </p:spTree>
    <p:extLst>
      <p:ext uri="{BB962C8B-B14F-4D97-AF65-F5344CB8AC3E}">
        <p14:creationId xmlns:p14="http://schemas.microsoft.com/office/powerpoint/2010/main" val="318900132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lumMod val="95000"/>
          </a:schemeClr>
        </a:solidFill>
        <a:effectLst/>
      </p:bgPr>
    </p:bg>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87C52AD3-E4BE-DF4B-9418-7FD4FE373F99}"/>
              </a:ext>
            </a:extLst>
          </p:cNvPr>
          <p:cNvSpPr>
            <a:spLocks noGrp="1"/>
          </p:cNvSpPr>
          <p:nvPr>
            <p:ph type="title"/>
          </p:nvPr>
        </p:nvSpPr>
        <p:spPr/>
        <p:txBody>
          <a:bodyPr>
            <a:normAutofit fontScale="90000"/>
          </a:bodyPr>
          <a:lstStyle/>
          <a:p>
            <a:r>
              <a:rPr kumimoji="1" lang="zh-Hans" altLang="en-US" dirty="0"/>
              <a:t>常用构建工具：</a:t>
            </a:r>
            <a:r>
              <a:rPr lang="en" altLang="zh-CN" dirty="0" err="1"/>
              <a:t>Node.js</a:t>
            </a:r>
            <a:r>
              <a:rPr lang="en" altLang="zh-CN" dirty="0"/>
              <a:t> </a:t>
            </a:r>
            <a:r>
              <a:rPr lang="zh-CN" altLang="en-US" dirty="0"/>
              <a:t>可以胜任所有构建需求，构建工具</a:t>
            </a:r>
            <a:r>
              <a:rPr lang="zh-Hans" altLang="en-US" dirty="0"/>
              <a:t>基本</a:t>
            </a:r>
            <a:r>
              <a:rPr lang="zh-CN" altLang="en-US" dirty="0"/>
              <a:t>都是用 </a:t>
            </a:r>
            <a:r>
              <a:rPr lang="en" altLang="zh-CN" dirty="0" err="1"/>
              <a:t>Node.js</a:t>
            </a:r>
            <a:r>
              <a:rPr lang="en" altLang="zh-CN" dirty="0"/>
              <a:t> </a:t>
            </a:r>
            <a:r>
              <a:rPr lang="zh-CN" altLang="en-US" dirty="0"/>
              <a:t>开发的</a:t>
            </a:r>
            <a:endParaRPr kumimoji="1" lang="zh-CN" altLang="en-US" dirty="0"/>
          </a:p>
        </p:txBody>
      </p:sp>
      <p:sp>
        <p:nvSpPr>
          <p:cNvPr id="3" name="矩形 2">
            <a:extLst>
              <a:ext uri="{FF2B5EF4-FFF2-40B4-BE49-F238E27FC236}">
                <a16:creationId xmlns:a16="http://schemas.microsoft.com/office/drawing/2014/main" id="{2E74BF3F-7EFD-2945-8CB1-C028BF8BA1BC}"/>
              </a:ext>
            </a:extLst>
          </p:cNvPr>
          <p:cNvSpPr/>
          <p:nvPr/>
        </p:nvSpPr>
        <p:spPr>
          <a:xfrm>
            <a:off x="1146629" y="1690688"/>
            <a:ext cx="1756228" cy="6025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 altLang="zh-CN" b="1" dirty="0" err="1"/>
              <a:t>Npm</a:t>
            </a:r>
            <a:r>
              <a:rPr lang="en" altLang="zh-CN" b="1" dirty="0"/>
              <a:t> Script</a:t>
            </a:r>
          </a:p>
        </p:txBody>
      </p:sp>
      <p:sp>
        <p:nvSpPr>
          <p:cNvPr id="5" name="矩形 4">
            <a:extLst>
              <a:ext uri="{FF2B5EF4-FFF2-40B4-BE49-F238E27FC236}">
                <a16:creationId xmlns:a16="http://schemas.microsoft.com/office/drawing/2014/main" id="{E157A0BB-E36D-C64D-AFEC-6E9E7CB2635F}"/>
              </a:ext>
            </a:extLst>
          </p:cNvPr>
          <p:cNvSpPr/>
          <p:nvPr/>
        </p:nvSpPr>
        <p:spPr>
          <a:xfrm>
            <a:off x="3737429" y="1690688"/>
            <a:ext cx="1756228" cy="6025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 altLang="zh-CN" b="1" dirty="0"/>
              <a:t>Grunt</a:t>
            </a:r>
          </a:p>
        </p:txBody>
      </p:sp>
      <p:sp>
        <p:nvSpPr>
          <p:cNvPr id="6" name="矩形 5">
            <a:extLst>
              <a:ext uri="{FF2B5EF4-FFF2-40B4-BE49-F238E27FC236}">
                <a16:creationId xmlns:a16="http://schemas.microsoft.com/office/drawing/2014/main" id="{1A95EF94-2158-A341-8824-410880A94FBC}"/>
              </a:ext>
            </a:extLst>
          </p:cNvPr>
          <p:cNvSpPr/>
          <p:nvPr/>
        </p:nvSpPr>
        <p:spPr>
          <a:xfrm>
            <a:off x="6371771" y="1690687"/>
            <a:ext cx="1756228" cy="6025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 altLang="zh-CN" b="1" dirty="0"/>
              <a:t>Gulp</a:t>
            </a:r>
          </a:p>
        </p:txBody>
      </p:sp>
      <p:sp>
        <p:nvSpPr>
          <p:cNvPr id="7" name="矩形 6">
            <a:extLst>
              <a:ext uri="{FF2B5EF4-FFF2-40B4-BE49-F238E27FC236}">
                <a16:creationId xmlns:a16="http://schemas.microsoft.com/office/drawing/2014/main" id="{B3855AC0-1565-C14C-AF24-3B182AE80F98}"/>
              </a:ext>
            </a:extLst>
          </p:cNvPr>
          <p:cNvSpPr/>
          <p:nvPr/>
        </p:nvSpPr>
        <p:spPr>
          <a:xfrm>
            <a:off x="9136744" y="1690686"/>
            <a:ext cx="1756228" cy="602569"/>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 altLang="zh-CN" b="1" dirty="0" err="1"/>
              <a:t>Webpack</a:t>
            </a:r>
            <a:endParaRPr lang="en" altLang="zh-CN" b="1" dirty="0"/>
          </a:p>
        </p:txBody>
      </p:sp>
      <p:sp>
        <p:nvSpPr>
          <p:cNvPr id="8" name="矩形 7">
            <a:extLst>
              <a:ext uri="{FF2B5EF4-FFF2-40B4-BE49-F238E27FC236}">
                <a16:creationId xmlns:a16="http://schemas.microsoft.com/office/drawing/2014/main" id="{C216918F-F4A7-974D-8187-B758ADA7D8B4}"/>
              </a:ext>
            </a:extLst>
          </p:cNvPr>
          <p:cNvSpPr/>
          <p:nvPr/>
        </p:nvSpPr>
        <p:spPr>
          <a:xfrm>
            <a:off x="1030516" y="2363347"/>
            <a:ext cx="2238829" cy="276999"/>
          </a:xfrm>
          <a:prstGeom prst="rect">
            <a:avLst/>
          </a:prstGeom>
        </p:spPr>
        <p:txBody>
          <a:bodyPr wrap="square">
            <a:spAutoFit/>
          </a:bodyPr>
          <a:lstStyle/>
          <a:p>
            <a:r>
              <a:rPr lang="en" altLang="zh-CN" sz="1200" b="0" i="0" u="none" strike="noStrike" dirty="0">
                <a:solidFill>
                  <a:srgbClr val="4183C4"/>
                </a:solidFill>
                <a:effectLst/>
                <a:latin typeface="Helvetica Neue" panose="02000503000000020004" pitchFamily="2" charset="0"/>
                <a:hlinkClick r:id="rId3"/>
              </a:rPr>
              <a:t>Npm Script</a:t>
            </a:r>
            <a:r>
              <a:rPr lang="en" altLang="zh-CN" sz="1200" b="0" i="0" dirty="0">
                <a:solidFill>
                  <a:srgbClr val="333333"/>
                </a:solidFill>
                <a:effectLst/>
                <a:latin typeface="Helvetica Neue" panose="02000503000000020004" pitchFamily="2" charset="0"/>
              </a:rPr>
              <a:t> </a:t>
            </a:r>
            <a:r>
              <a:rPr lang="zh-CN" altLang="en-US" sz="1200" b="0" i="0" dirty="0">
                <a:solidFill>
                  <a:srgbClr val="333333"/>
                </a:solidFill>
                <a:effectLst/>
                <a:latin typeface="Helvetica Neue" panose="02000503000000020004" pitchFamily="2" charset="0"/>
              </a:rPr>
              <a:t>是一个任务执行者</a:t>
            </a:r>
            <a:endParaRPr lang="zh-CN" altLang="en-US" sz="1200" dirty="0"/>
          </a:p>
        </p:txBody>
      </p:sp>
      <p:pic>
        <p:nvPicPr>
          <p:cNvPr id="9" name="图片 8">
            <a:extLst>
              <a:ext uri="{FF2B5EF4-FFF2-40B4-BE49-F238E27FC236}">
                <a16:creationId xmlns:a16="http://schemas.microsoft.com/office/drawing/2014/main" id="{3741027D-87E3-C54B-812D-3B9691448B70}"/>
              </a:ext>
            </a:extLst>
          </p:cNvPr>
          <p:cNvPicPr>
            <a:picLocks noChangeAspect="1"/>
          </p:cNvPicPr>
          <p:nvPr/>
        </p:nvPicPr>
        <p:blipFill>
          <a:blip r:embed="rId4"/>
          <a:stretch>
            <a:fillRect/>
          </a:stretch>
        </p:blipFill>
        <p:spPr>
          <a:xfrm>
            <a:off x="1030516" y="2687888"/>
            <a:ext cx="2179441" cy="1547586"/>
          </a:xfrm>
          <a:prstGeom prst="rect">
            <a:avLst/>
          </a:prstGeom>
        </p:spPr>
      </p:pic>
      <p:sp>
        <p:nvSpPr>
          <p:cNvPr id="10" name="矩形 9">
            <a:extLst>
              <a:ext uri="{FF2B5EF4-FFF2-40B4-BE49-F238E27FC236}">
                <a16:creationId xmlns:a16="http://schemas.microsoft.com/office/drawing/2014/main" id="{601EF2AD-ECD9-2049-82E0-95F3C9E9E021}"/>
              </a:ext>
            </a:extLst>
          </p:cNvPr>
          <p:cNvSpPr/>
          <p:nvPr/>
        </p:nvSpPr>
        <p:spPr>
          <a:xfrm>
            <a:off x="863601" y="4392644"/>
            <a:ext cx="2572657" cy="1200329"/>
          </a:xfrm>
          <a:prstGeom prst="rect">
            <a:avLst/>
          </a:prstGeom>
        </p:spPr>
        <p:txBody>
          <a:bodyPr wrap="square">
            <a:spAutoFit/>
          </a:bodyPr>
          <a:lstStyle/>
          <a:p>
            <a:r>
              <a:rPr lang="en" altLang="zh-CN" sz="1200" dirty="0" err="1"/>
              <a:t>Npm</a:t>
            </a:r>
            <a:r>
              <a:rPr lang="en" altLang="zh-CN" sz="1200" dirty="0"/>
              <a:t> Script</a:t>
            </a:r>
            <a:r>
              <a:rPr lang="zh-CN" altLang="en-US" sz="1200" dirty="0"/>
              <a:t>的优点是内置，无须安装其他依赖。</a:t>
            </a:r>
            <a:endParaRPr lang="en-US" altLang="zh-CN" sz="1200" dirty="0"/>
          </a:p>
          <a:p>
            <a:endParaRPr lang="en-US" altLang="zh-CN" sz="1200" dirty="0"/>
          </a:p>
          <a:p>
            <a:r>
              <a:rPr lang="zh-CN" altLang="en-US" sz="1200" dirty="0"/>
              <a:t>其缺点是功能太简单，虽然提供了 </a:t>
            </a:r>
            <a:r>
              <a:rPr lang="en" altLang="zh-CN" sz="1200" dirty="0"/>
              <a:t>pre </a:t>
            </a:r>
            <a:r>
              <a:rPr lang="zh-CN" altLang="en-US" sz="1200" dirty="0"/>
              <a:t>和 </a:t>
            </a:r>
            <a:r>
              <a:rPr lang="en" altLang="zh-CN" sz="1200" dirty="0"/>
              <a:t>post </a:t>
            </a:r>
            <a:r>
              <a:rPr lang="zh-CN" altLang="en-US" sz="1200" dirty="0"/>
              <a:t>两个钩子，但不能方便地管理多个任务之间的依赖。</a:t>
            </a:r>
          </a:p>
        </p:txBody>
      </p:sp>
      <p:sp>
        <p:nvSpPr>
          <p:cNvPr id="11" name="矩形 10">
            <a:extLst>
              <a:ext uri="{FF2B5EF4-FFF2-40B4-BE49-F238E27FC236}">
                <a16:creationId xmlns:a16="http://schemas.microsoft.com/office/drawing/2014/main" id="{60D96D57-C5BB-7142-8E3E-F4633006500F}"/>
              </a:ext>
            </a:extLst>
          </p:cNvPr>
          <p:cNvSpPr/>
          <p:nvPr/>
        </p:nvSpPr>
        <p:spPr>
          <a:xfrm>
            <a:off x="3505199" y="2377574"/>
            <a:ext cx="2336800" cy="1015663"/>
          </a:xfrm>
          <a:prstGeom prst="rect">
            <a:avLst/>
          </a:prstGeom>
        </p:spPr>
        <p:txBody>
          <a:bodyPr wrap="square">
            <a:spAutoFit/>
          </a:bodyPr>
          <a:lstStyle/>
          <a:p>
            <a:r>
              <a:rPr lang="en" altLang="zh-CN" sz="1200" b="0" i="0" u="none" strike="noStrike" dirty="0">
                <a:solidFill>
                  <a:srgbClr val="4183C4"/>
                </a:solidFill>
                <a:effectLst/>
                <a:latin typeface="Helvetica Neue" panose="02000503000000020004" pitchFamily="2" charset="0"/>
                <a:hlinkClick r:id="rId5"/>
              </a:rPr>
              <a:t>Grunt</a:t>
            </a:r>
            <a:r>
              <a:rPr lang="en" altLang="zh-CN" sz="1200" b="0" i="0" dirty="0">
                <a:solidFill>
                  <a:srgbClr val="333333"/>
                </a:solidFill>
                <a:effectLst/>
                <a:latin typeface="Helvetica Neue" panose="02000503000000020004" pitchFamily="2" charset="0"/>
              </a:rPr>
              <a:t> </a:t>
            </a:r>
            <a:r>
              <a:rPr lang="zh-CN" altLang="en-US" sz="1200" b="0" i="0" dirty="0">
                <a:solidFill>
                  <a:srgbClr val="333333"/>
                </a:solidFill>
                <a:effectLst/>
                <a:latin typeface="Helvetica Neue" panose="02000503000000020004" pitchFamily="2" charset="0"/>
              </a:rPr>
              <a:t>和 </a:t>
            </a:r>
            <a:r>
              <a:rPr lang="en" altLang="zh-CN" sz="1200" b="0" i="0" dirty="0" err="1">
                <a:solidFill>
                  <a:srgbClr val="333333"/>
                </a:solidFill>
                <a:effectLst/>
                <a:latin typeface="Helvetica Neue" panose="02000503000000020004" pitchFamily="2" charset="0"/>
              </a:rPr>
              <a:t>Npm</a:t>
            </a:r>
            <a:r>
              <a:rPr lang="en" altLang="zh-CN" sz="1200" b="0" i="0" dirty="0">
                <a:solidFill>
                  <a:srgbClr val="333333"/>
                </a:solidFill>
                <a:effectLst/>
                <a:latin typeface="Helvetica Neue" panose="02000503000000020004" pitchFamily="2" charset="0"/>
              </a:rPr>
              <a:t> Script </a:t>
            </a:r>
            <a:r>
              <a:rPr lang="zh-CN" altLang="en-US" sz="1200" b="0" i="0" dirty="0">
                <a:solidFill>
                  <a:srgbClr val="333333"/>
                </a:solidFill>
                <a:effectLst/>
                <a:latin typeface="Helvetica Neue" panose="02000503000000020004" pitchFamily="2" charset="0"/>
              </a:rPr>
              <a:t>类似，也是一个任务执行者。</a:t>
            </a:r>
            <a:r>
              <a:rPr lang="en" altLang="zh-CN" sz="1200" b="0" i="0" dirty="0">
                <a:solidFill>
                  <a:srgbClr val="333333"/>
                </a:solidFill>
                <a:effectLst/>
                <a:latin typeface="Helvetica Neue" panose="02000503000000020004" pitchFamily="2" charset="0"/>
              </a:rPr>
              <a:t>Grunt </a:t>
            </a:r>
            <a:r>
              <a:rPr lang="zh-CN" altLang="en-US" sz="1200" b="0" i="0" dirty="0">
                <a:solidFill>
                  <a:srgbClr val="333333"/>
                </a:solidFill>
                <a:effectLst/>
                <a:latin typeface="Helvetica Neue" panose="02000503000000020004" pitchFamily="2" charset="0"/>
              </a:rPr>
              <a:t>有大量现成的插件封装了常见的任务，也能管理任务之间的依赖关系，自动化执行依赖的任务。</a:t>
            </a:r>
            <a:endParaRPr lang="zh-CN" altLang="en-US" sz="1200" dirty="0"/>
          </a:p>
        </p:txBody>
      </p:sp>
      <p:pic>
        <p:nvPicPr>
          <p:cNvPr id="12" name="图片 11">
            <a:extLst>
              <a:ext uri="{FF2B5EF4-FFF2-40B4-BE49-F238E27FC236}">
                <a16:creationId xmlns:a16="http://schemas.microsoft.com/office/drawing/2014/main" id="{592C6C92-6705-F345-B89A-1236270817D3}"/>
              </a:ext>
            </a:extLst>
          </p:cNvPr>
          <p:cNvPicPr>
            <a:picLocks noChangeAspect="1"/>
          </p:cNvPicPr>
          <p:nvPr/>
        </p:nvPicPr>
        <p:blipFill>
          <a:blip r:embed="rId6"/>
          <a:stretch>
            <a:fillRect/>
          </a:stretch>
        </p:blipFill>
        <p:spPr>
          <a:xfrm>
            <a:off x="3505199" y="3461681"/>
            <a:ext cx="2306455" cy="915090"/>
          </a:xfrm>
          <a:prstGeom prst="rect">
            <a:avLst/>
          </a:prstGeom>
        </p:spPr>
      </p:pic>
      <p:sp>
        <p:nvSpPr>
          <p:cNvPr id="13" name="矩形 12">
            <a:extLst>
              <a:ext uri="{FF2B5EF4-FFF2-40B4-BE49-F238E27FC236}">
                <a16:creationId xmlns:a16="http://schemas.microsoft.com/office/drawing/2014/main" id="{DC7DFC40-6462-5446-8117-2A13442F5164}"/>
              </a:ext>
            </a:extLst>
          </p:cNvPr>
          <p:cNvSpPr/>
          <p:nvPr/>
        </p:nvSpPr>
        <p:spPr>
          <a:xfrm>
            <a:off x="3436258" y="4387159"/>
            <a:ext cx="2375396" cy="2492990"/>
          </a:xfrm>
          <a:prstGeom prst="rect">
            <a:avLst/>
          </a:prstGeom>
        </p:spPr>
        <p:txBody>
          <a:bodyPr wrap="square">
            <a:spAutoFit/>
          </a:bodyPr>
          <a:lstStyle/>
          <a:p>
            <a:r>
              <a:rPr lang="en" altLang="zh-CN" sz="1200" b="0" i="0" dirty="0">
                <a:solidFill>
                  <a:srgbClr val="333333"/>
                </a:solidFill>
                <a:effectLst/>
                <a:latin typeface="Helvetica Neue" panose="02000503000000020004" pitchFamily="2" charset="0"/>
              </a:rPr>
              <a:t>Grunt</a:t>
            </a:r>
            <a:r>
              <a:rPr lang="zh-CN" altLang="en-US" sz="1200" b="0" i="0" dirty="0">
                <a:solidFill>
                  <a:srgbClr val="333333"/>
                </a:solidFill>
                <a:effectLst/>
                <a:latin typeface="Helvetica Neue" panose="02000503000000020004" pitchFamily="2" charset="0"/>
              </a:rPr>
              <a:t>的优点是：</a:t>
            </a:r>
          </a:p>
          <a:p>
            <a:pPr>
              <a:buFont typeface="Arial" panose="020B0604020202020204" pitchFamily="34" charset="0"/>
              <a:buChar char="•"/>
            </a:pPr>
            <a:r>
              <a:rPr lang="zh-CN" altLang="en-US" sz="1200" b="0" i="0" dirty="0">
                <a:solidFill>
                  <a:srgbClr val="333333"/>
                </a:solidFill>
                <a:effectLst/>
                <a:latin typeface="Helvetica Neue" panose="02000503000000020004" pitchFamily="2" charset="0"/>
              </a:rPr>
              <a:t>灵活，它只负责执行你定义的任务；</a:t>
            </a:r>
          </a:p>
          <a:p>
            <a:pPr>
              <a:buFont typeface="Arial" panose="020B0604020202020204" pitchFamily="34" charset="0"/>
              <a:buChar char="•"/>
            </a:pPr>
            <a:r>
              <a:rPr lang="zh-CN" altLang="en-US" sz="1200" b="0" i="0" dirty="0">
                <a:solidFill>
                  <a:srgbClr val="333333"/>
                </a:solidFill>
                <a:effectLst/>
                <a:latin typeface="Helvetica Neue" panose="02000503000000020004" pitchFamily="2" charset="0"/>
              </a:rPr>
              <a:t>大量的可复用插件封装好了常见的构建任务。</a:t>
            </a:r>
            <a:endParaRPr lang="en-US" altLang="zh-CN" sz="1200" b="0" i="0" dirty="0">
              <a:solidFill>
                <a:srgbClr val="333333"/>
              </a:solidFill>
              <a:effectLst/>
              <a:latin typeface="Helvetica Neue" panose="02000503000000020004" pitchFamily="2" charset="0"/>
            </a:endParaRPr>
          </a:p>
          <a:p>
            <a:pPr>
              <a:buFont typeface="Arial" panose="020B0604020202020204" pitchFamily="34" charset="0"/>
              <a:buChar char="•"/>
            </a:pPr>
            <a:endParaRPr lang="zh-CN" altLang="en-US" sz="1200" b="0" i="0" dirty="0">
              <a:solidFill>
                <a:srgbClr val="333333"/>
              </a:solidFill>
              <a:effectLst/>
              <a:latin typeface="Helvetica Neue" panose="02000503000000020004" pitchFamily="2" charset="0"/>
            </a:endParaRPr>
          </a:p>
          <a:p>
            <a:r>
              <a:rPr lang="en" altLang="zh-CN" sz="1200" b="0" i="0" dirty="0">
                <a:solidFill>
                  <a:srgbClr val="333333"/>
                </a:solidFill>
                <a:effectLst/>
                <a:latin typeface="Helvetica Neue" panose="02000503000000020004" pitchFamily="2" charset="0"/>
              </a:rPr>
              <a:t>Grunt</a:t>
            </a:r>
            <a:r>
              <a:rPr lang="zh-CN" altLang="en-US" sz="1200" b="0" i="0" dirty="0">
                <a:solidFill>
                  <a:srgbClr val="333333"/>
                </a:solidFill>
                <a:effectLst/>
                <a:latin typeface="Helvetica Neue" panose="02000503000000020004" pitchFamily="2" charset="0"/>
              </a:rPr>
              <a:t>的缺点是集成度不高，要写很多配置后才可以用，无法做到开箱即用。</a:t>
            </a:r>
            <a:endParaRPr lang="en-US" altLang="zh-CN" sz="1200" b="0" i="0" dirty="0">
              <a:solidFill>
                <a:srgbClr val="333333"/>
              </a:solidFill>
              <a:effectLst/>
              <a:latin typeface="Helvetica Neue" panose="02000503000000020004" pitchFamily="2" charset="0"/>
            </a:endParaRPr>
          </a:p>
          <a:p>
            <a:endParaRPr lang="zh-CN" altLang="en-US" sz="1200" b="0" i="0" dirty="0">
              <a:solidFill>
                <a:srgbClr val="333333"/>
              </a:solidFill>
              <a:effectLst/>
              <a:latin typeface="Helvetica Neue" panose="02000503000000020004" pitchFamily="2" charset="0"/>
            </a:endParaRPr>
          </a:p>
          <a:p>
            <a:r>
              <a:rPr lang="en" altLang="zh-CN" sz="1200" b="0" i="0" dirty="0">
                <a:solidFill>
                  <a:srgbClr val="333333"/>
                </a:solidFill>
                <a:effectLst/>
                <a:latin typeface="Helvetica Neue" panose="02000503000000020004" pitchFamily="2" charset="0"/>
              </a:rPr>
              <a:t>Grunt </a:t>
            </a:r>
            <a:r>
              <a:rPr lang="zh-CN" altLang="en-US" sz="1200" b="0" i="0" dirty="0">
                <a:solidFill>
                  <a:srgbClr val="333333"/>
                </a:solidFill>
                <a:effectLst/>
                <a:latin typeface="Helvetica Neue" panose="02000503000000020004" pitchFamily="2" charset="0"/>
              </a:rPr>
              <a:t>相当于进化版的 </a:t>
            </a:r>
            <a:r>
              <a:rPr lang="en" altLang="zh-CN" sz="1200" b="0" i="0" dirty="0" err="1">
                <a:solidFill>
                  <a:srgbClr val="333333"/>
                </a:solidFill>
                <a:effectLst/>
                <a:latin typeface="Helvetica Neue" panose="02000503000000020004" pitchFamily="2" charset="0"/>
              </a:rPr>
              <a:t>Npm</a:t>
            </a:r>
            <a:r>
              <a:rPr lang="en" altLang="zh-CN" sz="1200" b="0" i="0" dirty="0">
                <a:solidFill>
                  <a:srgbClr val="333333"/>
                </a:solidFill>
                <a:effectLst/>
                <a:latin typeface="Helvetica Neue" panose="02000503000000020004" pitchFamily="2" charset="0"/>
              </a:rPr>
              <a:t> Script</a:t>
            </a:r>
            <a:r>
              <a:rPr lang="zh-CN" altLang="en" sz="1200" b="0" i="0" dirty="0">
                <a:solidFill>
                  <a:srgbClr val="333333"/>
                </a:solidFill>
                <a:effectLst/>
                <a:latin typeface="Helvetica Neue" panose="02000503000000020004" pitchFamily="2" charset="0"/>
              </a:rPr>
              <a:t>，</a:t>
            </a:r>
            <a:r>
              <a:rPr lang="zh-CN" altLang="en-US" sz="1200" b="0" i="0" dirty="0">
                <a:solidFill>
                  <a:srgbClr val="333333"/>
                </a:solidFill>
                <a:effectLst/>
                <a:latin typeface="Helvetica Neue" panose="02000503000000020004" pitchFamily="2" charset="0"/>
              </a:rPr>
              <a:t>它的诞生其实是为了弥补 </a:t>
            </a:r>
            <a:r>
              <a:rPr lang="en" altLang="zh-CN" sz="1200" b="0" i="0" dirty="0" err="1">
                <a:solidFill>
                  <a:srgbClr val="333333"/>
                </a:solidFill>
                <a:effectLst/>
                <a:latin typeface="Helvetica Neue" panose="02000503000000020004" pitchFamily="2" charset="0"/>
              </a:rPr>
              <a:t>Npm</a:t>
            </a:r>
            <a:r>
              <a:rPr lang="en" altLang="zh-CN" sz="1200" b="0" i="0" dirty="0">
                <a:solidFill>
                  <a:srgbClr val="333333"/>
                </a:solidFill>
                <a:effectLst/>
                <a:latin typeface="Helvetica Neue" panose="02000503000000020004" pitchFamily="2" charset="0"/>
              </a:rPr>
              <a:t> Script </a:t>
            </a:r>
            <a:r>
              <a:rPr lang="zh-CN" altLang="en-US" sz="1200" b="0" i="0" dirty="0">
                <a:solidFill>
                  <a:srgbClr val="333333"/>
                </a:solidFill>
                <a:effectLst/>
                <a:latin typeface="Helvetica Neue" panose="02000503000000020004" pitchFamily="2" charset="0"/>
              </a:rPr>
              <a:t>的不足。</a:t>
            </a:r>
          </a:p>
        </p:txBody>
      </p:sp>
      <p:sp>
        <p:nvSpPr>
          <p:cNvPr id="14" name="矩形 13">
            <a:extLst>
              <a:ext uri="{FF2B5EF4-FFF2-40B4-BE49-F238E27FC236}">
                <a16:creationId xmlns:a16="http://schemas.microsoft.com/office/drawing/2014/main" id="{1718FF53-FD4D-F44B-AFC4-7159892A1CCA}"/>
              </a:ext>
            </a:extLst>
          </p:cNvPr>
          <p:cNvSpPr/>
          <p:nvPr/>
        </p:nvSpPr>
        <p:spPr>
          <a:xfrm>
            <a:off x="6137241" y="2377574"/>
            <a:ext cx="2554514" cy="646331"/>
          </a:xfrm>
          <a:prstGeom prst="rect">
            <a:avLst/>
          </a:prstGeom>
        </p:spPr>
        <p:txBody>
          <a:bodyPr wrap="square">
            <a:spAutoFit/>
          </a:bodyPr>
          <a:lstStyle/>
          <a:p>
            <a:r>
              <a:rPr lang="en" altLang="zh-CN" sz="1200" b="0" i="0" u="none" strike="noStrike" dirty="0">
                <a:solidFill>
                  <a:srgbClr val="4183C4"/>
                </a:solidFill>
                <a:effectLst/>
                <a:latin typeface="Helvetica Neue" panose="02000503000000020004" pitchFamily="2" charset="0"/>
                <a:hlinkClick r:id="rId7"/>
              </a:rPr>
              <a:t>Gulp</a:t>
            </a:r>
            <a:r>
              <a:rPr lang="en" altLang="zh-CN" sz="1200" b="0" i="0" dirty="0">
                <a:solidFill>
                  <a:srgbClr val="333333"/>
                </a:solidFill>
                <a:effectLst/>
                <a:latin typeface="Helvetica Neue" panose="02000503000000020004" pitchFamily="2" charset="0"/>
              </a:rPr>
              <a:t> </a:t>
            </a:r>
            <a:r>
              <a:rPr lang="zh-CN" altLang="en-US" sz="1200" b="0" i="0" dirty="0">
                <a:solidFill>
                  <a:srgbClr val="333333"/>
                </a:solidFill>
                <a:effectLst/>
                <a:latin typeface="Helvetica Neue" panose="02000503000000020004" pitchFamily="2" charset="0"/>
              </a:rPr>
              <a:t>是一个基于流的自动化构建工具。 除了可以管理和执行任务，还支持监听文件、读写文件</a:t>
            </a:r>
            <a:r>
              <a:rPr lang="zh-Hans" altLang="en-US" sz="1200" dirty="0">
                <a:solidFill>
                  <a:srgbClr val="333333"/>
                </a:solidFill>
                <a:latin typeface="Helvetica Neue" panose="02000503000000020004" pitchFamily="2" charset="0"/>
              </a:rPr>
              <a:t>。</a:t>
            </a:r>
            <a:endParaRPr lang="zh-CN" altLang="en-US" sz="1200" dirty="0"/>
          </a:p>
        </p:txBody>
      </p:sp>
      <p:sp>
        <p:nvSpPr>
          <p:cNvPr id="15" name="矩形 14">
            <a:extLst>
              <a:ext uri="{FF2B5EF4-FFF2-40B4-BE49-F238E27FC236}">
                <a16:creationId xmlns:a16="http://schemas.microsoft.com/office/drawing/2014/main" id="{676452BD-1044-2B45-81B4-D5CECE81A0D8}"/>
              </a:ext>
            </a:extLst>
          </p:cNvPr>
          <p:cNvSpPr/>
          <p:nvPr/>
        </p:nvSpPr>
        <p:spPr>
          <a:xfrm>
            <a:off x="6096001" y="3108222"/>
            <a:ext cx="2728686" cy="1938992"/>
          </a:xfrm>
          <a:prstGeom prst="rect">
            <a:avLst/>
          </a:prstGeom>
          <a:solidFill>
            <a:schemeClr val="bg2"/>
          </a:solidFill>
        </p:spPr>
        <p:txBody>
          <a:bodyPr wrap="square">
            <a:spAutoFit/>
          </a:bodyPr>
          <a:lstStyle/>
          <a:p>
            <a:r>
              <a:rPr lang="en" altLang="zh-CN" sz="1200" b="0" i="0" dirty="0">
                <a:solidFill>
                  <a:srgbClr val="333333"/>
                </a:solidFill>
                <a:effectLst/>
                <a:latin typeface="Helvetica Neue" panose="02000503000000020004" pitchFamily="2" charset="0"/>
              </a:rPr>
              <a:t>Gulp </a:t>
            </a:r>
            <a:r>
              <a:rPr lang="zh-CN" altLang="en-US" sz="1200" b="0" i="0" dirty="0">
                <a:solidFill>
                  <a:srgbClr val="333333"/>
                </a:solidFill>
                <a:effectLst/>
                <a:latin typeface="Helvetica Neue" panose="02000503000000020004" pitchFamily="2" charset="0"/>
              </a:rPr>
              <a:t>的最大特点是引入了流的概念，同时提供了一系列常用的插件去处理流，流可以在插件之间传递</a:t>
            </a:r>
            <a:r>
              <a:rPr lang="zh-CN" altLang="en-US" sz="1200" dirty="0">
                <a:solidFill>
                  <a:srgbClr val="333333"/>
                </a:solidFill>
                <a:latin typeface="Helvetica Neue" panose="02000503000000020004" pitchFamily="2" charset="0"/>
              </a:rPr>
              <a:t>。</a:t>
            </a:r>
            <a:r>
              <a:rPr lang="zh-CN" altLang="en-US" sz="1200" b="0" i="0" dirty="0">
                <a:solidFill>
                  <a:srgbClr val="333333"/>
                </a:solidFill>
                <a:effectLst/>
                <a:latin typeface="Helvetica Neue" panose="02000503000000020004" pitchFamily="2" charset="0"/>
              </a:rPr>
              <a:t>只通过下面</a:t>
            </a:r>
            <a:r>
              <a:rPr lang="en-US" altLang="zh-CN" sz="1200" b="0" i="0" dirty="0">
                <a:solidFill>
                  <a:srgbClr val="333333"/>
                </a:solidFill>
                <a:effectLst/>
                <a:latin typeface="Helvetica Neue" panose="02000503000000020004" pitchFamily="2" charset="0"/>
              </a:rPr>
              <a:t>5</a:t>
            </a:r>
            <a:r>
              <a:rPr lang="zh-CN" altLang="en-US" sz="1200" b="0" i="0" dirty="0">
                <a:solidFill>
                  <a:srgbClr val="333333"/>
                </a:solidFill>
                <a:effectLst/>
                <a:latin typeface="Helvetica Neue" panose="02000503000000020004" pitchFamily="2" charset="0"/>
              </a:rPr>
              <a:t>个方法就可以胜任几乎所有构建场景：</a:t>
            </a:r>
          </a:p>
          <a:p>
            <a:pPr>
              <a:buFont typeface="Arial" panose="020B0604020202020204" pitchFamily="34" charset="0"/>
              <a:buChar char="•"/>
            </a:pPr>
            <a:r>
              <a:rPr lang="zh-CN" altLang="en-US" sz="1200" b="0" i="0" dirty="0">
                <a:solidFill>
                  <a:srgbClr val="333333"/>
                </a:solidFill>
                <a:effectLst/>
                <a:latin typeface="Helvetica Neue" panose="02000503000000020004" pitchFamily="2" charset="0"/>
              </a:rPr>
              <a:t>通过 </a:t>
            </a:r>
            <a:r>
              <a:rPr lang="en" altLang="zh-CN" sz="1200" b="0" i="0" dirty="0" err="1">
                <a:solidFill>
                  <a:srgbClr val="333333"/>
                </a:solidFill>
                <a:effectLst/>
                <a:latin typeface="Helvetica Neue" panose="02000503000000020004" pitchFamily="2" charset="0"/>
              </a:rPr>
              <a:t>gulp.task</a:t>
            </a:r>
            <a:r>
              <a:rPr lang="en" altLang="zh-CN" sz="1200" b="0" i="0" dirty="0">
                <a:solidFill>
                  <a:srgbClr val="333333"/>
                </a:solidFill>
                <a:effectLst/>
                <a:latin typeface="Helvetica Neue" panose="02000503000000020004" pitchFamily="2" charset="0"/>
              </a:rPr>
              <a:t> </a:t>
            </a:r>
            <a:r>
              <a:rPr lang="zh-CN" altLang="en-US" sz="1200" b="0" i="0" dirty="0">
                <a:solidFill>
                  <a:srgbClr val="333333"/>
                </a:solidFill>
                <a:effectLst/>
                <a:latin typeface="Helvetica Neue" panose="02000503000000020004" pitchFamily="2" charset="0"/>
              </a:rPr>
              <a:t>注册一个任务；</a:t>
            </a:r>
          </a:p>
          <a:p>
            <a:pPr>
              <a:buFont typeface="Arial" panose="020B0604020202020204" pitchFamily="34" charset="0"/>
              <a:buChar char="•"/>
            </a:pPr>
            <a:r>
              <a:rPr lang="zh-CN" altLang="en-US" sz="1200" b="0" i="0" dirty="0">
                <a:solidFill>
                  <a:srgbClr val="333333"/>
                </a:solidFill>
                <a:effectLst/>
                <a:latin typeface="Helvetica Neue" panose="02000503000000020004" pitchFamily="2" charset="0"/>
              </a:rPr>
              <a:t>通过 </a:t>
            </a:r>
            <a:r>
              <a:rPr lang="en" altLang="zh-CN" sz="1200" b="0" i="0" dirty="0" err="1">
                <a:solidFill>
                  <a:srgbClr val="333333"/>
                </a:solidFill>
                <a:effectLst/>
                <a:latin typeface="Helvetica Neue" panose="02000503000000020004" pitchFamily="2" charset="0"/>
              </a:rPr>
              <a:t>gulp.run</a:t>
            </a:r>
            <a:r>
              <a:rPr lang="en" altLang="zh-CN" sz="1200" b="0" i="0" dirty="0">
                <a:solidFill>
                  <a:srgbClr val="333333"/>
                </a:solidFill>
                <a:effectLst/>
                <a:latin typeface="Helvetica Neue" panose="02000503000000020004" pitchFamily="2" charset="0"/>
              </a:rPr>
              <a:t> </a:t>
            </a:r>
            <a:r>
              <a:rPr lang="zh-CN" altLang="en-US" sz="1200" b="0" i="0" dirty="0">
                <a:solidFill>
                  <a:srgbClr val="333333"/>
                </a:solidFill>
                <a:effectLst/>
                <a:latin typeface="Helvetica Neue" panose="02000503000000020004" pitchFamily="2" charset="0"/>
              </a:rPr>
              <a:t>执行任务；</a:t>
            </a:r>
          </a:p>
          <a:p>
            <a:pPr>
              <a:buFont typeface="Arial" panose="020B0604020202020204" pitchFamily="34" charset="0"/>
              <a:buChar char="•"/>
            </a:pPr>
            <a:r>
              <a:rPr lang="zh-CN" altLang="en-US" sz="1200" b="0" i="0" dirty="0">
                <a:solidFill>
                  <a:srgbClr val="333333"/>
                </a:solidFill>
                <a:effectLst/>
                <a:latin typeface="Helvetica Neue" panose="02000503000000020004" pitchFamily="2" charset="0"/>
              </a:rPr>
              <a:t>通过 </a:t>
            </a:r>
            <a:r>
              <a:rPr lang="en" altLang="zh-CN" sz="1200" b="0" i="0" dirty="0" err="1">
                <a:solidFill>
                  <a:srgbClr val="333333"/>
                </a:solidFill>
                <a:effectLst/>
                <a:latin typeface="Helvetica Neue" panose="02000503000000020004" pitchFamily="2" charset="0"/>
              </a:rPr>
              <a:t>gulp.watch</a:t>
            </a:r>
            <a:r>
              <a:rPr lang="en" altLang="zh-CN" sz="1200" b="0" i="0" dirty="0">
                <a:solidFill>
                  <a:srgbClr val="333333"/>
                </a:solidFill>
                <a:effectLst/>
                <a:latin typeface="Helvetica Neue" panose="02000503000000020004" pitchFamily="2" charset="0"/>
              </a:rPr>
              <a:t> </a:t>
            </a:r>
            <a:r>
              <a:rPr lang="zh-CN" altLang="en-US" sz="1200" b="0" i="0" dirty="0">
                <a:solidFill>
                  <a:srgbClr val="333333"/>
                </a:solidFill>
                <a:effectLst/>
                <a:latin typeface="Helvetica Neue" panose="02000503000000020004" pitchFamily="2" charset="0"/>
              </a:rPr>
              <a:t>监听文件变化；</a:t>
            </a:r>
          </a:p>
          <a:p>
            <a:pPr>
              <a:buFont typeface="Arial" panose="020B0604020202020204" pitchFamily="34" charset="0"/>
              <a:buChar char="•"/>
            </a:pPr>
            <a:r>
              <a:rPr lang="zh-CN" altLang="en-US" sz="1200" b="0" i="0" dirty="0">
                <a:solidFill>
                  <a:srgbClr val="333333"/>
                </a:solidFill>
                <a:effectLst/>
                <a:latin typeface="Helvetica Neue" panose="02000503000000020004" pitchFamily="2" charset="0"/>
              </a:rPr>
              <a:t>通过 </a:t>
            </a:r>
            <a:r>
              <a:rPr lang="en" altLang="zh-CN" sz="1200" b="0" i="0" dirty="0" err="1">
                <a:solidFill>
                  <a:srgbClr val="333333"/>
                </a:solidFill>
                <a:effectLst/>
                <a:latin typeface="Helvetica Neue" panose="02000503000000020004" pitchFamily="2" charset="0"/>
              </a:rPr>
              <a:t>gulp.src</a:t>
            </a:r>
            <a:r>
              <a:rPr lang="en" altLang="zh-CN" sz="1200" b="0" i="0" dirty="0">
                <a:solidFill>
                  <a:srgbClr val="333333"/>
                </a:solidFill>
                <a:effectLst/>
                <a:latin typeface="Helvetica Neue" panose="02000503000000020004" pitchFamily="2" charset="0"/>
              </a:rPr>
              <a:t> </a:t>
            </a:r>
            <a:r>
              <a:rPr lang="zh-CN" altLang="en-US" sz="1200" b="0" i="0" dirty="0">
                <a:solidFill>
                  <a:srgbClr val="333333"/>
                </a:solidFill>
                <a:effectLst/>
                <a:latin typeface="Helvetica Neue" panose="02000503000000020004" pitchFamily="2" charset="0"/>
              </a:rPr>
              <a:t>读取文件；</a:t>
            </a:r>
          </a:p>
          <a:p>
            <a:pPr>
              <a:buFont typeface="Arial" panose="020B0604020202020204" pitchFamily="34" charset="0"/>
              <a:buChar char="•"/>
            </a:pPr>
            <a:r>
              <a:rPr lang="zh-CN" altLang="en-US" sz="1200" b="0" i="0" dirty="0">
                <a:solidFill>
                  <a:srgbClr val="333333"/>
                </a:solidFill>
                <a:effectLst/>
                <a:latin typeface="Helvetica Neue" panose="02000503000000020004" pitchFamily="2" charset="0"/>
              </a:rPr>
              <a:t>通过 </a:t>
            </a:r>
            <a:r>
              <a:rPr lang="en" altLang="zh-CN" sz="1200" b="0" i="0" dirty="0" err="1">
                <a:solidFill>
                  <a:srgbClr val="333333"/>
                </a:solidFill>
                <a:effectLst/>
                <a:latin typeface="Helvetica Neue" panose="02000503000000020004" pitchFamily="2" charset="0"/>
              </a:rPr>
              <a:t>gulp.dest</a:t>
            </a:r>
            <a:r>
              <a:rPr lang="en" altLang="zh-CN" sz="1200" b="0" i="0" dirty="0">
                <a:solidFill>
                  <a:srgbClr val="333333"/>
                </a:solidFill>
                <a:effectLst/>
                <a:latin typeface="Helvetica Neue" panose="02000503000000020004" pitchFamily="2" charset="0"/>
              </a:rPr>
              <a:t> </a:t>
            </a:r>
            <a:r>
              <a:rPr lang="zh-CN" altLang="en-US" sz="1200" b="0" i="0" dirty="0">
                <a:solidFill>
                  <a:srgbClr val="333333"/>
                </a:solidFill>
                <a:effectLst/>
                <a:latin typeface="Helvetica Neue" panose="02000503000000020004" pitchFamily="2" charset="0"/>
              </a:rPr>
              <a:t>写文件。</a:t>
            </a:r>
          </a:p>
        </p:txBody>
      </p:sp>
      <p:sp>
        <p:nvSpPr>
          <p:cNvPr id="16" name="矩形 15">
            <a:extLst>
              <a:ext uri="{FF2B5EF4-FFF2-40B4-BE49-F238E27FC236}">
                <a16:creationId xmlns:a16="http://schemas.microsoft.com/office/drawing/2014/main" id="{24DC00B4-86B4-4145-B64F-03974CBFA73C}"/>
              </a:ext>
            </a:extLst>
          </p:cNvPr>
          <p:cNvSpPr/>
          <p:nvPr/>
        </p:nvSpPr>
        <p:spPr>
          <a:xfrm>
            <a:off x="6096001" y="5218615"/>
            <a:ext cx="2682840" cy="1569660"/>
          </a:xfrm>
          <a:prstGeom prst="rect">
            <a:avLst/>
          </a:prstGeom>
        </p:spPr>
        <p:txBody>
          <a:bodyPr wrap="square">
            <a:spAutoFit/>
          </a:bodyPr>
          <a:lstStyle/>
          <a:p>
            <a:r>
              <a:rPr lang="en" altLang="zh-CN" sz="1200" b="0" i="0" dirty="0">
                <a:solidFill>
                  <a:srgbClr val="333333"/>
                </a:solidFill>
                <a:effectLst/>
                <a:latin typeface="Helvetica Neue" panose="02000503000000020004" pitchFamily="2" charset="0"/>
              </a:rPr>
              <a:t>Gulp </a:t>
            </a:r>
            <a:r>
              <a:rPr lang="zh-CN" altLang="en-US" sz="1200" b="0" i="0" dirty="0">
                <a:solidFill>
                  <a:srgbClr val="333333"/>
                </a:solidFill>
                <a:effectLst/>
                <a:latin typeface="Helvetica Neue" panose="02000503000000020004" pitchFamily="2" charset="0"/>
              </a:rPr>
              <a:t>的优点是好用又不失灵活，既可以单独完成构建也可以和其它工具搭配使用。其缺点是和 </a:t>
            </a:r>
            <a:r>
              <a:rPr lang="en" altLang="zh-CN" sz="1200" b="0" i="0" dirty="0">
                <a:solidFill>
                  <a:srgbClr val="333333"/>
                </a:solidFill>
                <a:effectLst/>
                <a:latin typeface="Helvetica Neue" panose="02000503000000020004" pitchFamily="2" charset="0"/>
              </a:rPr>
              <a:t>Grunt </a:t>
            </a:r>
            <a:r>
              <a:rPr lang="zh-CN" altLang="en-US" sz="1200" b="0" i="0" dirty="0">
                <a:solidFill>
                  <a:srgbClr val="333333"/>
                </a:solidFill>
                <a:effectLst/>
                <a:latin typeface="Helvetica Neue" panose="02000503000000020004" pitchFamily="2" charset="0"/>
              </a:rPr>
              <a:t>类似，集成度不高，要写很多配置后才可以用，无法做到开箱即用。</a:t>
            </a:r>
          </a:p>
          <a:p>
            <a:r>
              <a:rPr lang="zh-CN" altLang="en-US" sz="1200" b="0" i="0" dirty="0">
                <a:solidFill>
                  <a:srgbClr val="333333"/>
                </a:solidFill>
                <a:effectLst/>
                <a:latin typeface="Helvetica Neue" panose="02000503000000020004" pitchFamily="2" charset="0"/>
              </a:rPr>
              <a:t>可以将</a:t>
            </a:r>
            <a:r>
              <a:rPr lang="en" altLang="zh-CN" sz="1200" b="0" i="0" dirty="0">
                <a:solidFill>
                  <a:srgbClr val="333333"/>
                </a:solidFill>
                <a:effectLst/>
                <a:latin typeface="Helvetica Neue" panose="02000503000000020004" pitchFamily="2" charset="0"/>
              </a:rPr>
              <a:t>Gulp </a:t>
            </a:r>
            <a:r>
              <a:rPr lang="zh-CN" altLang="en-US" sz="1200" b="0" i="0" dirty="0">
                <a:solidFill>
                  <a:srgbClr val="333333"/>
                </a:solidFill>
                <a:effectLst/>
                <a:latin typeface="Helvetica Neue" panose="02000503000000020004" pitchFamily="2" charset="0"/>
              </a:rPr>
              <a:t>看作 </a:t>
            </a:r>
            <a:r>
              <a:rPr lang="en" altLang="zh-CN" sz="1200" b="0" i="0" dirty="0">
                <a:solidFill>
                  <a:srgbClr val="333333"/>
                </a:solidFill>
                <a:effectLst/>
                <a:latin typeface="Helvetica Neue" panose="02000503000000020004" pitchFamily="2" charset="0"/>
              </a:rPr>
              <a:t>Grunt </a:t>
            </a:r>
            <a:r>
              <a:rPr lang="zh-CN" altLang="en-US" sz="1200" b="0" i="0" dirty="0">
                <a:solidFill>
                  <a:srgbClr val="333333"/>
                </a:solidFill>
                <a:effectLst/>
                <a:latin typeface="Helvetica Neue" panose="02000503000000020004" pitchFamily="2" charset="0"/>
              </a:rPr>
              <a:t>的加强版。相对于 </a:t>
            </a:r>
            <a:r>
              <a:rPr lang="en" altLang="zh-CN" sz="1200" b="0" i="0" dirty="0">
                <a:solidFill>
                  <a:srgbClr val="333333"/>
                </a:solidFill>
                <a:effectLst/>
                <a:latin typeface="Helvetica Neue" panose="02000503000000020004" pitchFamily="2" charset="0"/>
              </a:rPr>
              <a:t>Grunt</a:t>
            </a:r>
            <a:r>
              <a:rPr lang="zh-CN" altLang="en" sz="1200" b="0" i="0" dirty="0">
                <a:solidFill>
                  <a:srgbClr val="333333"/>
                </a:solidFill>
                <a:effectLst/>
                <a:latin typeface="Helvetica Neue" panose="02000503000000020004" pitchFamily="2" charset="0"/>
              </a:rPr>
              <a:t>，</a:t>
            </a:r>
            <a:r>
              <a:rPr lang="en" altLang="zh-CN" sz="1200" b="0" i="0" dirty="0">
                <a:solidFill>
                  <a:srgbClr val="333333"/>
                </a:solidFill>
                <a:effectLst/>
                <a:latin typeface="Helvetica Neue" panose="02000503000000020004" pitchFamily="2" charset="0"/>
              </a:rPr>
              <a:t>Gulp</a:t>
            </a:r>
            <a:r>
              <a:rPr lang="zh-CN" altLang="en-US" sz="1200" b="0" i="0" dirty="0">
                <a:solidFill>
                  <a:srgbClr val="333333"/>
                </a:solidFill>
                <a:effectLst/>
                <a:latin typeface="Helvetica Neue" panose="02000503000000020004" pitchFamily="2" charset="0"/>
              </a:rPr>
              <a:t>增加了监听文件、读写文件、流式处理的功能。</a:t>
            </a:r>
          </a:p>
        </p:txBody>
      </p:sp>
      <p:sp>
        <p:nvSpPr>
          <p:cNvPr id="17" name="矩形 16">
            <a:extLst>
              <a:ext uri="{FF2B5EF4-FFF2-40B4-BE49-F238E27FC236}">
                <a16:creationId xmlns:a16="http://schemas.microsoft.com/office/drawing/2014/main" id="{6E3FDD32-DCA1-FD4A-B9F9-CDB1B4DE7528}"/>
              </a:ext>
            </a:extLst>
          </p:cNvPr>
          <p:cNvSpPr/>
          <p:nvPr/>
        </p:nvSpPr>
        <p:spPr>
          <a:xfrm>
            <a:off x="9078689" y="2508057"/>
            <a:ext cx="2405741" cy="1384995"/>
          </a:xfrm>
          <a:prstGeom prst="rect">
            <a:avLst/>
          </a:prstGeom>
        </p:spPr>
        <p:txBody>
          <a:bodyPr wrap="square">
            <a:spAutoFit/>
          </a:bodyPr>
          <a:lstStyle/>
          <a:p>
            <a:r>
              <a:rPr lang="en" altLang="zh-CN" sz="1200" b="0" i="0" u="none" strike="noStrike" dirty="0">
                <a:solidFill>
                  <a:srgbClr val="4183C4"/>
                </a:solidFill>
                <a:effectLst/>
                <a:latin typeface="Helvetica Neue" panose="02000503000000020004" pitchFamily="2" charset="0"/>
                <a:hlinkClick r:id="rId8"/>
              </a:rPr>
              <a:t>Webpack</a:t>
            </a:r>
            <a:r>
              <a:rPr lang="en" altLang="zh-CN" sz="1200" b="0" i="0" dirty="0">
                <a:solidFill>
                  <a:srgbClr val="333333"/>
                </a:solidFill>
                <a:effectLst/>
                <a:latin typeface="Helvetica Neue" panose="02000503000000020004" pitchFamily="2" charset="0"/>
              </a:rPr>
              <a:t> </a:t>
            </a:r>
            <a:r>
              <a:rPr lang="zh-CN" altLang="en-US" sz="1200" b="0" i="0" dirty="0">
                <a:solidFill>
                  <a:srgbClr val="333333"/>
                </a:solidFill>
                <a:effectLst/>
                <a:latin typeface="Helvetica Neue" panose="02000503000000020004" pitchFamily="2" charset="0"/>
              </a:rPr>
              <a:t>是一个打包模块化 </a:t>
            </a:r>
            <a:r>
              <a:rPr lang="en" altLang="zh-CN" sz="1200" b="0" i="0" dirty="0">
                <a:solidFill>
                  <a:srgbClr val="333333"/>
                </a:solidFill>
                <a:effectLst/>
                <a:latin typeface="Helvetica Neue" panose="02000503000000020004" pitchFamily="2" charset="0"/>
              </a:rPr>
              <a:t>JavaScript </a:t>
            </a:r>
            <a:r>
              <a:rPr lang="zh-CN" altLang="en-US" sz="1200" b="0" i="0" dirty="0">
                <a:solidFill>
                  <a:srgbClr val="333333"/>
                </a:solidFill>
                <a:effectLst/>
                <a:latin typeface="Helvetica Neue" panose="02000503000000020004" pitchFamily="2" charset="0"/>
              </a:rPr>
              <a:t>的工具，在 </a:t>
            </a:r>
            <a:r>
              <a:rPr lang="en" altLang="zh-CN" sz="1200" b="0" i="0" dirty="0" err="1">
                <a:solidFill>
                  <a:srgbClr val="333333"/>
                </a:solidFill>
                <a:effectLst/>
                <a:latin typeface="Helvetica Neue" panose="02000503000000020004" pitchFamily="2" charset="0"/>
              </a:rPr>
              <a:t>Webpack</a:t>
            </a:r>
            <a:r>
              <a:rPr lang="en" altLang="zh-CN" sz="1200" b="0" i="0" dirty="0">
                <a:solidFill>
                  <a:srgbClr val="333333"/>
                </a:solidFill>
                <a:effectLst/>
                <a:latin typeface="Helvetica Neue" panose="02000503000000020004" pitchFamily="2" charset="0"/>
              </a:rPr>
              <a:t> </a:t>
            </a:r>
            <a:r>
              <a:rPr lang="zh-CN" altLang="en-US" sz="1200" b="0" i="0" dirty="0">
                <a:solidFill>
                  <a:srgbClr val="333333"/>
                </a:solidFill>
                <a:effectLst/>
                <a:latin typeface="Helvetica Neue" panose="02000503000000020004" pitchFamily="2" charset="0"/>
              </a:rPr>
              <a:t>里一切文件皆模块，通过 </a:t>
            </a:r>
            <a:r>
              <a:rPr lang="en" altLang="zh-CN" sz="1200" b="0" i="0" dirty="0">
                <a:solidFill>
                  <a:srgbClr val="333333"/>
                </a:solidFill>
                <a:effectLst/>
                <a:latin typeface="Helvetica Neue" panose="02000503000000020004" pitchFamily="2" charset="0"/>
              </a:rPr>
              <a:t>Loader </a:t>
            </a:r>
            <a:r>
              <a:rPr lang="zh-CN" altLang="en-US" sz="1200" b="0" i="0" dirty="0">
                <a:solidFill>
                  <a:srgbClr val="333333"/>
                </a:solidFill>
                <a:effectLst/>
                <a:latin typeface="Helvetica Neue" panose="02000503000000020004" pitchFamily="2" charset="0"/>
              </a:rPr>
              <a:t>转换文件，通过 </a:t>
            </a:r>
            <a:r>
              <a:rPr lang="en" altLang="zh-CN" sz="1200" b="0" i="0" dirty="0">
                <a:solidFill>
                  <a:srgbClr val="333333"/>
                </a:solidFill>
                <a:effectLst/>
                <a:latin typeface="Helvetica Neue" panose="02000503000000020004" pitchFamily="2" charset="0"/>
              </a:rPr>
              <a:t>Plugin </a:t>
            </a:r>
            <a:r>
              <a:rPr lang="zh-CN" altLang="en-US" sz="1200" b="0" i="0" dirty="0">
                <a:solidFill>
                  <a:srgbClr val="333333"/>
                </a:solidFill>
                <a:effectLst/>
                <a:latin typeface="Helvetica Neue" panose="02000503000000020004" pitchFamily="2" charset="0"/>
              </a:rPr>
              <a:t>注入钩子，最后输出由多个模块组合成的文件。</a:t>
            </a:r>
            <a:r>
              <a:rPr lang="en" altLang="zh-CN" sz="1200" b="0" i="0" dirty="0" err="1">
                <a:solidFill>
                  <a:srgbClr val="333333"/>
                </a:solidFill>
                <a:effectLst/>
                <a:latin typeface="Helvetica Neue" panose="02000503000000020004" pitchFamily="2" charset="0"/>
              </a:rPr>
              <a:t>Webpack</a:t>
            </a:r>
            <a:r>
              <a:rPr lang="en" altLang="zh-CN" sz="1200" b="0" i="0" dirty="0">
                <a:solidFill>
                  <a:srgbClr val="333333"/>
                </a:solidFill>
                <a:effectLst/>
                <a:latin typeface="Helvetica Neue" panose="02000503000000020004" pitchFamily="2" charset="0"/>
              </a:rPr>
              <a:t> </a:t>
            </a:r>
            <a:r>
              <a:rPr lang="zh-CN" altLang="en-US" sz="1200" b="0" i="0" dirty="0">
                <a:solidFill>
                  <a:srgbClr val="333333"/>
                </a:solidFill>
                <a:effectLst/>
                <a:latin typeface="Helvetica Neue" panose="02000503000000020004" pitchFamily="2" charset="0"/>
              </a:rPr>
              <a:t>专注于构建模块化项目。</a:t>
            </a:r>
            <a:endParaRPr lang="zh-CN" altLang="en-US" sz="1200" dirty="0"/>
          </a:p>
        </p:txBody>
      </p:sp>
      <p:sp>
        <p:nvSpPr>
          <p:cNvPr id="18" name="矩形 17">
            <a:extLst>
              <a:ext uri="{FF2B5EF4-FFF2-40B4-BE49-F238E27FC236}">
                <a16:creationId xmlns:a16="http://schemas.microsoft.com/office/drawing/2014/main" id="{9662F938-4052-6C44-9851-1012FFBCB692}"/>
              </a:ext>
            </a:extLst>
          </p:cNvPr>
          <p:cNvSpPr/>
          <p:nvPr/>
        </p:nvSpPr>
        <p:spPr>
          <a:xfrm>
            <a:off x="9078689" y="3971757"/>
            <a:ext cx="2275111" cy="1754326"/>
          </a:xfrm>
          <a:prstGeom prst="rect">
            <a:avLst/>
          </a:prstGeom>
        </p:spPr>
        <p:txBody>
          <a:bodyPr wrap="square">
            <a:spAutoFit/>
          </a:bodyPr>
          <a:lstStyle/>
          <a:p>
            <a:r>
              <a:rPr lang="zh-CN" altLang="en-US" sz="1200" b="0" i="0" dirty="0">
                <a:solidFill>
                  <a:srgbClr val="333333"/>
                </a:solidFill>
                <a:effectLst/>
                <a:latin typeface="Helvetica Neue" panose="02000503000000020004" pitchFamily="2" charset="0"/>
              </a:rPr>
              <a:t>一切文件：</a:t>
            </a:r>
            <a:r>
              <a:rPr lang="en" altLang="zh-CN" sz="1200" b="0" i="0" dirty="0">
                <a:solidFill>
                  <a:srgbClr val="333333"/>
                </a:solidFill>
                <a:effectLst/>
                <a:latin typeface="Helvetica Neue" panose="02000503000000020004" pitchFamily="2" charset="0"/>
              </a:rPr>
              <a:t>JavaScript</a:t>
            </a:r>
            <a:r>
              <a:rPr lang="zh-CN" altLang="en" sz="1200" b="0" i="0" dirty="0">
                <a:solidFill>
                  <a:srgbClr val="333333"/>
                </a:solidFill>
                <a:effectLst/>
                <a:latin typeface="Helvetica Neue" panose="02000503000000020004" pitchFamily="2" charset="0"/>
              </a:rPr>
              <a:t>、</a:t>
            </a:r>
            <a:r>
              <a:rPr lang="en" altLang="zh-CN" sz="1200" b="0" i="0" dirty="0">
                <a:solidFill>
                  <a:srgbClr val="333333"/>
                </a:solidFill>
                <a:effectLst/>
                <a:latin typeface="Helvetica Neue" panose="02000503000000020004" pitchFamily="2" charset="0"/>
              </a:rPr>
              <a:t>CSS</a:t>
            </a:r>
            <a:r>
              <a:rPr lang="zh-CN" altLang="en" sz="1200" b="0" i="0" dirty="0">
                <a:solidFill>
                  <a:srgbClr val="333333"/>
                </a:solidFill>
                <a:effectLst/>
                <a:latin typeface="Helvetica Neue" panose="02000503000000020004" pitchFamily="2" charset="0"/>
              </a:rPr>
              <a:t>、</a:t>
            </a:r>
            <a:r>
              <a:rPr lang="en" altLang="zh-CN" sz="1200" b="0" i="0" dirty="0">
                <a:solidFill>
                  <a:srgbClr val="333333"/>
                </a:solidFill>
                <a:effectLst/>
                <a:latin typeface="Helvetica Neue" panose="02000503000000020004" pitchFamily="2" charset="0"/>
              </a:rPr>
              <a:t>SCSS</a:t>
            </a:r>
            <a:r>
              <a:rPr lang="zh-CN" altLang="en" sz="1200" b="0" i="0" dirty="0">
                <a:solidFill>
                  <a:srgbClr val="333333"/>
                </a:solidFill>
                <a:effectLst/>
                <a:latin typeface="Helvetica Neue" panose="02000503000000020004" pitchFamily="2" charset="0"/>
              </a:rPr>
              <a:t>、</a:t>
            </a:r>
            <a:r>
              <a:rPr lang="zh-CN" altLang="en-US" sz="1200" b="0" i="0" dirty="0">
                <a:solidFill>
                  <a:srgbClr val="333333"/>
                </a:solidFill>
                <a:effectLst/>
                <a:latin typeface="Helvetica Neue" panose="02000503000000020004" pitchFamily="2" charset="0"/>
              </a:rPr>
              <a:t>图片、模板，在 </a:t>
            </a:r>
            <a:r>
              <a:rPr lang="en" altLang="zh-CN" sz="1200" b="0" i="0" dirty="0" err="1">
                <a:solidFill>
                  <a:srgbClr val="333333"/>
                </a:solidFill>
                <a:effectLst/>
                <a:latin typeface="Helvetica Neue" panose="02000503000000020004" pitchFamily="2" charset="0"/>
              </a:rPr>
              <a:t>Webpack</a:t>
            </a:r>
            <a:r>
              <a:rPr lang="en" altLang="zh-CN" sz="1200" b="0" i="0" dirty="0">
                <a:solidFill>
                  <a:srgbClr val="333333"/>
                </a:solidFill>
                <a:effectLst/>
                <a:latin typeface="Helvetica Neue" panose="02000503000000020004" pitchFamily="2" charset="0"/>
              </a:rPr>
              <a:t> </a:t>
            </a:r>
            <a:r>
              <a:rPr lang="zh-CN" altLang="en-US" sz="1200" b="0" i="0" dirty="0">
                <a:solidFill>
                  <a:srgbClr val="333333"/>
                </a:solidFill>
                <a:effectLst/>
                <a:latin typeface="Helvetica Neue" panose="02000503000000020004" pitchFamily="2" charset="0"/>
              </a:rPr>
              <a:t>眼中都是一个个模块，这样的好处是能清晰的描述出各个模块之间的依赖关系，以方便 </a:t>
            </a:r>
            <a:r>
              <a:rPr lang="en" altLang="zh-CN" sz="1200" b="0" i="0" dirty="0" err="1">
                <a:solidFill>
                  <a:srgbClr val="333333"/>
                </a:solidFill>
                <a:effectLst/>
                <a:latin typeface="Helvetica Neue" panose="02000503000000020004" pitchFamily="2" charset="0"/>
              </a:rPr>
              <a:t>Webpack</a:t>
            </a:r>
            <a:r>
              <a:rPr lang="en" altLang="zh-CN" sz="1200" b="0" i="0" dirty="0">
                <a:solidFill>
                  <a:srgbClr val="333333"/>
                </a:solidFill>
                <a:effectLst/>
                <a:latin typeface="Helvetica Neue" panose="02000503000000020004" pitchFamily="2" charset="0"/>
              </a:rPr>
              <a:t> </a:t>
            </a:r>
            <a:r>
              <a:rPr lang="zh-CN" altLang="en-US" sz="1200" b="0" i="0" dirty="0">
                <a:solidFill>
                  <a:srgbClr val="333333"/>
                </a:solidFill>
                <a:effectLst/>
                <a:latin typeface="Helvetica Neue" panose="02000503000000020004" pitchFamily="2" charset="0"/>
              </a:rPr>
              <a:t>对模块进行组合和打包。 经过 </a:t>
            </a:r>
            <a:r>
              <a:rPr lang="en" altLang="zh-CN" sz="1200" b="0" i="0" dirty="0" err="1">
                <a:solidFill>
                  <a:srgbClr val="333333"/>
                </a:solidFill>
                <a:effectLst/>
                <a:latin typeface="Helvetica Neue" panose="02000503000000020004" pitchFamily="2" charset="0"/>
              </a:rPr>
              <a:t>Webpack</a:t>
            </a:r>
            <a:r>
              <a:rPr lang="en" altLang="zh-CN" sz="1200" b="0" i="0" dirty="0">
                <a:solidFill>
                  <a:srgbClr val="333333"/>
                </a:solidFill>
                <a:effectLst/>
                <a:latin typeface="Helvetica Neue" panose="02000503000000020004" pitchFamily="2" charset="0"/>
              </a:rPr>
              <a:t> </a:t>
            </a:r>
            <a:r>
              <a:rPr lang="zh-CN" altLang="en-US" sz="1200" b="0" i="0" dirty="0">
                <a:solidFill>
                  <a:srgbClr val="333333"/>
                </a:solidFill>
                <a:effectLst/>
                <a:latin typeface="Helvetica Neue" panose="02000503000000020004" pitchFamily="2" charset="0"/>
              </a:rPr>
              <a:t>的处理，最终会输出浏览器能使用的静态资源。</a:t>
            </a:r>
            <a:endParaRPr lang="zh-CN" altLang="en-US" sz="1200" dirty="0"/>
          </a:p>
        </p:txBody>
      </p:sp>
      <p:pic>
        <p:nvPicPr>
          <p:cNvPr id="19" name="图片 18">
            <a:extLst>
              <a:ext uri="{FF2B5EF4-FFF2-40B4-BE49-F238E27FC236}">
                <a16:creationId xmlns:a16="http://schemas.microsoft.com/office/drawing/2014/main" id="{596ADED0-BF61-ED40-9477-636AF823F16A}"/>
              </a:ext>
            </a:extLst>
          </p:cNvPr>
          <p:cNvPicPr>
            <a:picLocks noChangeAspect="1"/>
          </p:cNvPicPr>
          <p:nvPr/>
        </p:nvPicPr>
        <p:blipFill>
          <a:blip r:embed="rId9"/>
          <a:stretch>
            <a:fillRect/>
          </a:stretch>
        </p:blipFill>
        <p:spPr>
          <a:xfrm>
            <a:off x="9180286" y="5722853"/>
            <a:ext cx="2202543" cy="1003690"/>
          </a:xfrm>
          <a:prstGeom prst="rect">
            <a:avLst/>
          </a:prstGeom>
        </p:spPr>
      </p:pic>
    </p:spTree>
    <p:extLst>
      <p:ext uri="{BB962C8B-B14F-4D97-AF65-F5344CB8AC3E}">
        <p14:creationId xmlns:p14="http://schemas.microsoft.com/office/powerpoint/2010/main" val="357045570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E94C0663-1DA9-9147-B30F-DB304CE00D2D}"/>
              </a:ext>
            </a:extLst>
          </p:cNvPr>
          <p:cNvSpPr>
            <a:spLocks noGrp="1"/>
          </p:cNvSpPr>
          <p:nvPr>
            <p:ph type="ctrTitle"/>
          </p:nvPr>
        </p:nvSpPr>
        <p:spPr/>
        <p:txBody>
          <a:bodyPr>
            <a:normAutofit fontScale="90000"/>
          </a:bodyPr>
          <a:lstStyle/>
          <a:p>
            <a:pPr algn="l"/>
            <a:r>
              <a:rPr lang="zh-Hans" altLang="en-US" dirty="0"/>
              <a:t>一，构建工具介绍</a:t>
            </a:r>
            <a:br>
              <a:rPr lang="en-US" altLang="zh-Hans" dirty="0"/>
            </a:br>
            <a:r>
              <a:rPr lang="zh-Hans" altLang="en-US" b="1" dirty="0">
                <a:solidFill>
                  <a:srgbClr val="FF0000"/>
                </a:solidFill>
              </a:rPr>
              <a:t>二，</a:t>
            </a:r>
            <a:r>
              <a:rPr lang="en-US" altLang="zh-Hans" b="1" dirty="0" err="1">
                <a:solidFill>
                  <a:srgbClr val="FF0000"/>
                </a:solidFill>
              </a:rPr>
              <a:t>webpackek</a:t>
            </a:r>
            <a:r>
              <a:rPr lang="zh-Hans" altLang="en-US" b="1" dirty="0">
                <a:solidFill>
                  <a:srgbClr val="FF0000"/>
                </a:solidFill>
              </a:rPr>
              <a:t>原理介绍</a:t>
            </a:r>
            <a:br>
              <a:rPr lang="en-US" altLang="zh-Hans" dirty="0"/>
            </a:br>
            <a:r>
              <a:rPr lang="zh-Hans" altLang="en-US" dirty="0"/>
              <a:t>三，</a:t>
            </a:r>
            <a:r>
              <a:rPr lang="en-US" altLang="zh-Hans" dirty="0" err="1"/>
              <a:t>webpack</a:t>
            </a:r>
            <a:r>
              <a:rPr lang="zh-Hans" altLang="en-US" dirty="0"/>
              <a:t>实践</a:t>
            </a:r>
            <a:endParaRPr kumimoji="1" lang="zh-CN" altLang="en-US" dirty="0"/>
          </a:p>
        </p:txBody>
      </p:sp>
    </p:spTree>
    <p:extLst>
      <p:ext uri="{BB962C8B-B14F-4D97-AF65-F5344CB8AC3E}">
        <p14:creationId xmlns:p14="http://schemas.microsoft.com/office/powerpoint/2010/main" val="236011365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DE8EA58-D92C-7949-A915-8B5DDAF359E9}"/>
              </a:ext>
            </a:extLst>
          </p:cNvPr>
          <p:cNvSpPr>
            <a:spLocks noGrp="1"/>
          </p:cNvSpPr>
          <p:nvPr>
            <p:ph type="title"/>
          </p:nvPr>
        </p:nvSpPr>
        <p:spPr/>
        <p:txBody>
          <a:bodyPr/>
          <a:lstStyle/>
          <a:p>
            <a:r>
              <a:rPr kumimoji="1" lang="en-US" altLang="zh-Hans" dirty="0" err="1"/>
              <a:t>webpack</a:t>
            </a:r>
            <a:r>
              <a:rPr kumimoji="1" lang="zh-Hans" altLang="en-US" dirty="0"/>
              <a:t>简介</a:t>
            </a:r>
            <a:endParaRPr kumimoji="1" lang="zh-CN" altLang="en-US" dirty="0"/>
          </a:p>
        </p:txBody>
      </p:sp>
      <p:pic>
        <p:nvPicPr>
          <p:cNvPr id="4" name="图片 3">
            <a:extLst>
              <a:ext uri="{FF2B5EF4-FFF2-40B4-BE49-F238E27FC236}">
                <a16:creationId xmlns:a16="http://schemas.microsoft.com/office/drawing/2014/main" id="{8CD6902D-522C-4045-B461-A4F70E4F8C2D}"/>
              </a:ext>
            </a:extLst>
          </p:cNvPr>
          <p:cNvPicPr>
            <a:picLocks noChangeAspect="1"/>
          </p:cNvPicPr>
          <p:nvPr/>
        </p:nvPicPr>
        <p:blipFill>
          <a:blip r:embed="rId3"/>
          <a:stretch>
            <a:fillRect/>
          </a:stretch>
        </p:blipFill>
        <p:spPr>
          <a:xfrm>
            <a:off x="982527" y="1465943"/>
            <a:ext cx="6082094" cy="2641600"/>
          </a:xfrm>
          <a:prstGeom prst="rect">
            <a:avLst/>
          </a:prstGeom>
        </p:spPr>
      </p:pic>
      <p:sp>
        <p:nvSpPr>
          <p:cNvPr id="5" name="矩形 4">
            <a:extLst>
              <a:ext uri="{FF2B5EF4-FFF2-40B4-BE49-F238E27FC236}">
                <a16:creationId xmlns:a16="http://schemas.microsoft.com/office/drawing/2014/main" id="{8E160A92-03A9-2344-AEE2-76A76F02D25A}"/>
              </a:ext>
            </a:extLst>
          </p:cNvPr>
          <p:cNvSpPr/>
          <p:nvPr/>
        </p:nvSpPr>
        <p:spPr>
          <a:xfrm>
            <a:off x="7208948" y="1465943"/>
            <a:ext cx="4576652" cy="2585323"/>
          </a:xfrm>
          <a:prstGeom prst="rect">
            <a:avLst/>
          </a:prstGeom>
        </p:spPr>
        <p:txBody>
          <a:bodyPr wrap="square">
            <a:spAutoFit/>
          </a:bodyPr>
          <a:lstStyle/>
          <a:p>
            <a:r>
              <a:rPr lang="en" altLang="zh-CN" b="0" i="0" dirty="0" err="1">
                <a:solidFill>
                  <a:srgbClr val="333333"/>
                </a:solidFill>
                <a:effectLst/>
                <a:latin typeface="Helvetica Neue" panose="02000503000000020004" pitchFamily="2" charset="0"/>
              </a:rPr>
              <a:t>Webpack</a:t>
            </a:r>
            <a:r>
              <a:rPr lang="zh-CN" altLang="en-US" b="0" i="0" dirty="0">
                <a:solidFill>
                  <a:srgbClr val="333333"/>
                </a:solidFill>
                <a:effectLst/>
                <a:latin typeface="Helvetica Neue" panose="02000503000000020004" pitchFamily="2" charset="0"/>
              </a:rPr>
              <a:t>的优点是：</a:t>
            </a:r>
          </a:p>
          <a:p>
            <a:pPr>
              <a:buFont typeface="Arial" panose="020B0604020202020204" pitchFamily="34" charset="0"/>
              <a:buChar char="•"/>
            </a:pPr>
            <a:r>
              <a:rPr lang="zh-CN" altLang="en-US" b="0" i="0" dirty="0">
                <a:solidFill>
                  <a:srgbClr val="333333"/>
                </a:solidFill>
                <a:effectLst/>
                <a:latin typeface="Helvetica Neue" panose="02000503000000020004" pitchFamily="2" charset="0"/>
              </a:rPr>
              <a:t>专注于处理模块化的项目，能做到开箱即用一步到位；</a:t>
            </a:r>
          </a:p>
          <a:p>
            <a:pPr>
              <a:buFont typeface="Arial" panose="020B0604020202020204" pitchFamily="34" charset="0"/>
              <a:buChar char="•"/>
            </a:pPr>
            <a:r>
              <a:rPr lang="zh-CN" altLang="en-US" b="0" i="0" dirty="0">
                <a:solidFill>
                  <a:srgbClr val="333333"/>
                </a:solidFill>
                <a:effectLst/>
                <a:latin typeface="Helvetica Neue" panose="02000503000000020004" pitchFamily="2" charset="0"/>
              </a:rPr>
              <a:t>通过 </a:t>
            </a:r>
            <a:r>
              <a:rPr lang="en" altLang="zh-CN" b="0" i="0" dirty="0">
                <a:solidFill>
                  <a:srgbClr val="333333"/>
                </a:solidFill>
                <a:effectLst/>
                <a:latin typeface="Helvetica Neue" panose="02000503000000020004" pitchFamily="2" charset="0"/>
              </a:rPr>
              <a:t>Plugin </a:t>
            </a:r>
            <a:r>
              <a:rPr lang="zh-CN" altLang="en-US" b="0" i="0" dirty="0">
                <a:solidFill>
                  <a:srgbClr val="333333"/>
                </a:solidFill>
                <a:effectLst/>
                <a:latin typeface="Helvetica Neue" panose="02000503000000020004" pitchFamily="2" charset="0"/>
              </a:rPr>
              <a:t>扩展，完整好用又不失灵活；</a:t>
            </a:r>
          </a:p>
          <a:p>
            <a:pPr>
              <a:buFont typeface="Arial" panose="020B0604020202020204" pitchFamily="34" charset="0"/>
              <a:buChar char="•"/>
            </a:pPr>
            <a:r>
              <a:rPr lang="zh-CN" altLang="en-US" b="0" i="0" dirty="0">
                <a:solidFill>
                  <a:srgbClr val="333333"/>
                </a:solidFill>
                <a:effectLst/>
                <a:latin typeface="Helvetica Neue" panose="02000503000000020004" pitchFamily="2" charset="0"/>
              </a:rPr>
              <a:t>使用场景不仅限于 </a:t>
            </a:r>
            <a:r>
              <a:rPr lang="en" altLang="zh-CN" b="0" i="0" dirty="0">
                <a:solidFill>
                  <a:srgbClr val="333333"/>
                </a:solidFill>
                <a:effectLst/>
                <a:latin typeface="Helvetica Neue" panose="02000503000000020004" pitchFamily="2" charset="0"/>
              </a:rPr>
              <a:t>Web </a:t>
            </a:r>
            <a:r>
              <a:rPr lang="zh-CN" altLang="en-US" b="0" i="0" dirty="0">
                <a:solidFill>
                  <a:srgbClr val="333333"/>
                </a:solidFill>
                <a:effectLst/>
                <a:latin typeface="Helvetica Neue" panose="02000503000000020004" pitchFamily="2" charset="0"/>
              </a:rPr>
              <a:t>开发；</a:t>
            </a:r>
          </a:p>
          <a:p>
            <a:pPr>
              <a:buFont typeface="Arial" panose="020B0604020202020204" pitchFamily="34" charset="0"/>
              <a:buChar char="•"/>
            </a:pPr>
            <a:r>
              <a:rPr lang="zh-CN" altLang="en-US" b="0" i="0" dirty="0">
                <a:solidFill>
                  <a:srgbClr val="333333"/>
                </a:solidFill>
                <a:effectLst/>
                <a:latin typeface="Helvetica Neue" panose="02000503000000020004" pitchFamily="2" charset="0"/>
              </a:rPr>
              <a:t>社区庞大活跃，经常引入紧跟时代发展的新特性，能为大多数场景找到已有的开源扩展；</a:t>
            </a:r>
          </a:p>
          <a:p>
            <a:pPr>
              <a:buFont typeface="Arial" panose="020B0604020202020204" pitchFamily="34" charset="0"/>
              <a:buChar char="•"/>
            </a:pPr>
            <a:r>
              <a:rPr lang="zh-CN" altLang="en-US" b="0" i="0" dirty="0">
                <a:solidFill>
                  <a:srgbClr val="333333"/>
                </a:solidFill>
                <a:effectLst/>
                <a:latin typeface="Helvetica Neue" panose="02000503000000020004" pitchFamily="2" charset="0"/>
              </a:rPr>
              <a:t>良好的开发体验。</a:t>
            </a:r>
          </a:p>
        </p:txBody>
      </p:sp>
      <p:sp>
        <p:nvSpPr>
          <p:cNvPr id="6" name="矩形 5">
            <a:extLst>
              <a:ext uri="{FF2B5EF4-FFF2-40B4-BE49-F238E27FC236}">
                <a16:creationId xmlns:a16="http://schemas.microsoft.com/office/drawing/2014/main" id="{A3E7A8BA-6BC1-E34A-8414-A4F68251725F}"/>
              </a:ext>
            </a:extLst>
          </p:cNvPr>
          <p:cNvSpPr/>
          <p:nvPr/>
        </p:nvSpPr>
        <p:spPr>
          <a:xfrm>
            <a:off x="982527" y="4732803"/>
            <a:ext cx="10803073" cy="2125197"/>
          </a:xfrm>
          <a:prstGeom prst="rect">
            <a:avLst/>
          </a:prstGeom>
        </p:spPr>
        <p:txBody>
          <a:bodyPr wrap="square">
            <a:spAutoFit/>
          </a:bodyPr>
          <a:lstStyle/>
          <a:p>
            <a:pPr>
              <a:lnSpc>
                <a:spcPct val="150000"/>
              </a:lnSpc>
            </a:pPr>
            <a:r>
              <a:rPr lang="zh-CN" altLang="en-US" b="0" i="0" dirty="0">
                <a:solidFill>
                  <a:srgbClr val="333333"/>
                </a:solidFill>
                <a:effectLst/>
                <a:latin typeface="Helvetica Neue" panose="02000503000000020004" pitchFamily="2" charset="0"/>
              </a:rPr>
              <a:t>经过多年的发展， </a:t>
            </a:r>
            <a:r>
              <a:rPr lang="en" altLang="zh-CN" b="0" i="0" dirty="0" err="1">
                <a:solidFill>
                  <a:srgbClr val="333333"/>
                </a:solidFill>
                <a:effectLst/>
                <a:latin typeface="Helvetica Neue" panose="02000503000000020004" pitchFamily="2" charset="0"/>
              </a:rPr>
              <a:t>Webpack</a:t>
            </a:r>
            <a:r>
              <a:rPr lang="en" altLang="zh-CN" b="0" i="0" dirty="0">
                <a:solidFill>
                  <a:srgbClr val="333333"/>
                </a:solidFill>
                <a:effectLst/>
                <a:latin typeface="Helvetica Neue" panose="02000503000000020004" pitchFamily="2" charset="0"/>
              </a:rPr>
              <a:t> </a:t>
            </a:r>
            <a:r>
              <a:rPr lang="zh-CN" altLang="en-US" b="0" i="0" dirty="0">
                <a:solidFill>
                  <a:srgbClr val="333333"/>
                </a:solidFill>
                <a:effectLst/>
                <a:latin typeface="Helvetica Neue" panose="02000503000000020004" pitchFamily="2" charset="0"/>
              </a:rPr>
              <a:t>已经成为构建工具中的首选，这是有原因的：</a:t>
            </a:r>
          </a:p>
          <a:p>
            <a:pPr>
              <a:lnSpc>
                <a:spcPct val="150000"/>
              </a:lnSpc>
              <a:buFont typeface="Arial" panose="020B0604020202020204" pitchFamily="34" charset="0"/>
              <a:buChar char="•"/>
            </a:pPr>
            <a:r>
              <a:rPr lang="zh-CN" altLang="en-US" b="0" i="0" dirty="0">
                <a:solidFill>
                  <a:srgbClr val="333333"/>
                </a:solidFill>
                <a:effectLst/>
                <a:latin typeface="Helvetica Neue" panose="02000503000000020004" pitchFamily="2" charset="0"/>
              </a:rPr>
              <a:t>大多数团队在开发新项目时会采用紧跟时代的技术，这些技术几乎都会采用“模块化</a:t>
            </a:r>
            <a:r>
              <a:rPr lang="en-US" altLang="zh-CN" b="0" i="0" dirty="0">
                <a:solidFill>
                  <a:srgbClr val="333333"/>
                </a:solidFill>
                <a:effectLst/>
                <a:latin typeface="Helvetica Neue" panose="02000503000000020004" pitchFamily="2" charset="0"/>
              </a:rPr>
              <a:t>+</a:t>
            </a:r>
            <a:r>
              <a:rPr lang="zh-CN" altLang="en-US" b="0" i="0" dirty="0">
                <a:solidFill>
                  <a:srgbClr val="333333"/>
                </a:solidFill>
                <a:effectLst/>
                <a:latin typeface="Helvetica Neue" panose="02000503000000020004" pitchFamily="2" charset="0"/>
              </a:rPr>
              <a:t>新语言</a:t>
            </a:r>
            <a:r>
              <a:rPr lang="en-US" altLang="zh-CN" b="0" i="0" dirty="0">
                <a:solidFill>
                  <a:srgbClr val="333333"/>
                </a:solidFill>
                <a:effectLst/>
                <a:latin typeface="Helvetica Neue" panose="02000503000000020004" pitchFamily="2" charset="0"/>
              </a:rPr>
              <a:t>+</a:t>
            </a:r>
            <a:r>
              <a:rPr lang="zh-CN" altLang="en-US" b="0" i="0" dirty="0">
                <a:solidFill>
                  <a:srgbClr val="333333"/>
                </a:solidFill>
                <a:effectLst/>
                <a:latin typeface="Helvetica Neue" panose="02000503000000020004" pitchFamily="2" charset="0"/>
              </a:rPr>
              <a:t>新框架”，</a:t>
            </a:r>
            <a:r>
              <a:rPr lang="en" altLang="zh-CN" b="0" i="0" dirty="0" err="1">
                <a:solidFill>
                  <a:srgbClr val="333333"/>
                </a:solidFill>
                <a:effectLst/>
                <a:latin typeface="Helvetica Neue" panose="02000503000000020004" pitchFamily="2" charset="0"/>
              </a:rPr>
              <a:t>Webpack</a:t>
            </a:r>
            <a:r>
              <a:rPr lang="en" altLang="zh-CN" b="0" i="0" dirty="0">
                <a:solidFill>
                  <a:srgbClr val="333333"/>
                </a:solidFill>
                <a:effectLst/>
                <a:latin typeface="Helvetica Neue" panose="02000503000000020004" pitchFamily="2" charset="0"/>
              </a:rPr>
              <a:t> </a:t>
            </a:r>
            <a:r>
              <a:rPr lang="zh-CN" altLang="en-US" b="0" i="0" dirty="0">
                <a:solidFill>
                  <a:srgbClr val="333333"/>
                </a:solidFill>
                <a:effectLst/>
                <a:latin typeface="Helvetica Neue" panose="02000503000000020004" pitchFamily="2" charset="0"/>
              </a:rPr>
              <a:t>可以为这些新项目提供一站式的解决方案；</a:t>
            </a:r>
          </a:p>
          <a:p>
            <a:pPr>
              <a:lnSpc>
                <a:spcPct val="150000"/>
              </a:lnSpc>
              <a:buFont typeface="Arial" panose="020B0604020202020204" pitchFamily="34" charset="0"/>
              <a:buChar char="•"/>
            </a:pPr>
            <a:r>
              <a:rPr lang="en" altLang="zh-CN" b="0" i="0" dirty="0" err="1">
                <a:solidFill>
                  <a:srgbClr val="333333"/>
                </a:solidFill>
                <a:effectLst/>
                <a:latin typeface="Helvetica Neue" panose="02000503000000020004" pitchFamily="2" charset="0"/>
              </a:rPr>
              <a:t>Webpack</a:t>
            </a:r>
            <a:r>
              <a:rPr lang="en" altLang="zh-CN" b="0" i="0" dirty="0">
                <a:solidFill>
                  <a:srgbClr val="333333"/>
                </a:solidFill>
                <a:effectLst/>
                <a:latin typeface="Helvetica Neue" panose="02000503000000020004" pitchFamily="2" charset="0"/>
              </a:rPr>
              <a:t> </a:t>
            </a:r>
            <a:r>
              <a:rPr lang="zh-CN" altLang="en-US" b="0" i="0" dirty="0">
                <a:solidFill>
                  <a:srgbClr val="333333"/>
                </a:solidFill>
                <a:effectLst/>
                <a:latin typeface="Helvetica Neue" panose="02000503000000020004" pitchFamily="2" charset="0"/>
              </a:rPr>
              <a:t>有良好的生态链和维护团队，能提供良好的开发体验和保证质量；</a:t>
            </a:r>
          </a:p>
          <a:p>
            <a:pPr>
              <a:lnSpc>
                <a:spcPct val="150000"/>
              </a:lnSpc>
              <a:buFont typeface="Arial" panose="020B0604020202020204" pitchFamily="34" charset="0"/>
              <a:buChar char="•"/>
            </a:pPr>
            <a:r>
              <a:rPr lang="en" altLang="zh-CN" b="0" i="0" dirty="0" err="1">
                <a:solidFill>
                  <a:srgbClr val="333333"/>
                </a:solidFill>
                <a:effectLst/>
                <a:latin typeface="Helvetica Neue" panose="02000503000000020004" pitchFamily="2" charset="0"/>
              </a:rPr>
              <a:t>Webpack</a:t>
            </a:r>
            <a:r>
              <a:rPr lang="en" altLang="zh-CN" b="0" i="0" dirty="0">
                <a:solidFill>
                  <a:srgbClr val="333333"/>
                </a:solidFill>
                <a:effectLst/>
                <a:latin typeface="Helvetica Neue" panose="02000503000000020004" pitchFamily="2" charset="0"/>
              </a:rPr>
              <a:t> </a:t>
            </a:r>
            <a:r>
              <a:rPr lang="zh-CN" altLang="en-US" b="0" i="0" dirty="0">
                <a:solidFill>
                  <a:srgbClr val="333333"/>
                </a:solidFill>
                <a:effectLst/>
                <a:latin typeface="Helvetica Neue" panose="02000503000000020004" pitchFamily="2" charset="0"/>
              </a:rPr>
              <a:t>被全世界的大量 </a:t>
            </a:r>
            <a:r>
              <a:rPr lang="en" altLang="zh-CN" b="0" i="0" dirty="0">
                <a:solidFill>
                  <a:srgbClr val="333333"/>
                </a:solidFill>
                <a:effectLst/>
                <a:latin typeface="Helvetica Neue" panose="02000503000000020004" pitchFamily="2" charset="0"/>
              </a:rPr>
              <a:t>Web </a:t>
            </a:r>
            <a:r>
              <a:rPr lang="zh-CN" altLang="en-US" b="0" i="0" dirty="0">
                <a:solidFill>
                  <a:srgbClr val="333333"/>
                </a:solidFill>
                <a:effectLst/>
                <a:latin typeface="Helvetica Neue" panose="02000503000000020004" pitchFamily="2" charset="0"/>
              </a:rPr>
              <a:t>开发者使用和验证，能找到各个层面所需的教程和经验分享。</a:t>
            </a:r>
          </a:p>
        </p:txBody>
      </p:sp>
    </p:spTree>
    <p:extLst>
      <p:ext uri="{BB962C8B-B14F-4D97-AF65-F5344CB8AC3E}">
        <p14:creationId xmlns:p14="http://schemas.microsoft.com/office/powerpoint/2010/main" val="225220801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6A6A224-168F-E943-98CA-267A0E867D6D}"/>
              </a:ext>
            </a:extLst>
          </p:cNvPr>
          <p:cNvSpPr>
            <a:spLocks noGrp="1"/>
          </p:cNvSpPr>
          <p:nvPr>
            <p:ph type="title"/>
          </p:nvPr>
        </p:nvSpPr>
        <p:spPr/>
        <p:txBody>
          <a:bodyPr/>
          <a:lstStyle/>
          <a:p>
            <a:r>
              <a:rPr lang="en-US" altLang="zh-Hans" b="1" dirty="0" err="1"/>
              <a:t>webpack</a:t>
            </a:r>
            <a:r>
              <a:rPr lang="zh-CN" altLang="en-US" b="1" dirty="0"/>
              <a:t>核心概念</a:t>
            </a:r>
            <a:endParaRPr kumimoji="1" lang="zh-CN" altLang="en-US" dirty="0"/>
          </a:p>
        </p:txBody>
      </p:sp>
      <p:sp>
        <p:nvSpPr>
          <p:cNvPr id="3" name="内容占位符 2">
            <a:extLst>
              <a:ext uri="{FF2B5EF4-FFF2-40B4-BE49-F238E27FC236}">
                <a16:creationId xmlns:a16="http://schemas.microsoft.com/office/drawing/2014/main" id="{7BF66551-3519-2447-854F-49A3A5BE1E0D}"/>
              </a:ext>
            </a:extLst>
          </p:cNvPr>
          <p:cNvSpPr>
            <a:spLocks noGrp="1"/>
          </p:cNvSpPr>
          <p:nvPr>
            <p:ph idx="1"/>
          </p:nvPr>
        </p:nvSpPr>
        <p:spPr>
          <a:xfrm>
            <a:off x="838200" y="1578882"/>
            <a:ext cx="10515600" cy="2267404"/>
          </a:xfrm>
        </p:spPr>
        <p:txBody>
          <a:bodyPr>
            <a:normAutofit/>
          </a:bodyPr>
          <a:lstStyle/>
          <a:p>
            <a:r>
              <a:rPr lang="en" altLang="zh-CN" sz="1500" b="1" dirty="0"/>
              <a:t>Entry</a:t>
            </a:r>
            <a:r>
              <a:rPr lang="zh-CN" altLang="en" sz="1500" dirty="0"/>
              <a:t>：</a:t>
            </a:r>
            <a:r>
              <a:rPr lang="zh-CN" altLang="en-US" sz="1500" dirty="0"/>
              <a:t>入口，</a:t>
            </a:r>
            <a:r>
              <a:rPr lang="en" altLang="zh-CN" sz="1500" dirty="0" err="1"/>
              <a:t>Webpack</a:t>
            </a:r>
            <a:r>
              <a:rPr lang="en" altLang="zh-CN" sz="1500" dirty="0"/>
              <a:t> </a:t>
            </a:r>
            <a:r>
              <a:rPr lang="zh-CN" altLang="en-US" sz="1500" dirty="0"/>
              <a:t>执行构建的第一步将从 </a:t>
            </a:r>
            <a:r>
              <a:rPr lang="en" altLang="zh-CN" sz="1500" dirty="0"/>
              <a:t>Entry </a:t>
            </a:r>
            <a:r>
              <a:rPr lang="zh-CN" altLang="en-US" sz="1500" dirty="0"/>
              <a:t>开始，可抽象成输入。</a:t>
            </a:r>
          </a:p>
          <a:p>
            <a:r>
              <a:rPr lang="en" altLang="zh-CN" sz="1500" b="1" dirty="0"/>
              <a:t>Module</a:t>
            </a:r>
            <a:r>
              <a:rPr lang="zh-CN" altLang="en" sz="1500" dirty="0"/>
              <a:t>：</a:t>
            </a:r>
            <a:r>
              <a:rPr lang="zh-CN" altLang="en-US" sz="1500" dirty="0"/>
              <a:t>模块，在 </a:t>
            </a:r>
            <a:r>
              <a:rPr lang="en" altLang="zh-CN" sz="1500" dirty="0" err="1"/>
              <a:t>Webpack</a:t>
            </a:r>
            <a:r>
              <a:rPr lang="en" altLang="zh-CN" sz="1500" dirty="0"/>
              <a:t> </a:t>
            </a:r>
            <a:r>
              <a:rPr lang="zh-CN" altLang="en-US" sz="1500" dirty="0"/>
              <a:t>里一切皆模块，一个模块对应着一个文件。</a:t>
            </a:r>
            <a:r>
              <a:rPr lang="en" altLang="zh-CN" sz="1500" dirty="0" err="1"/>
              <a:t>Webpack</a:t>
            </a:r>
            <a:r>
              <a:rPr lang="en" altLang="zh-CN" sz="1500" dirty="0"/>
              <a:t> </a:t>
            </a:r>
            <a:r>
              <a:rPr lang="zh-CN" altLang="en-US" sz="1500" dirty="0"/>
              <a:t>会从配置的 </a:t>
            </a:r>
            <a:r>
              <a:rPr lang="en" altLang="zh-CN" sz="1500" dirty="0"/>
              <a:t>Entry </a:t>
            </a:r>
            <a:r>
              <a:rPr lang="zh-CN" altLang="en-US" sz="1500" dirty="0"/>
              <a:t>开始递归找出所有依赖的模块。</a:t>
            </a:r>
          </a:p>
          <a:p>
            <a:r>
              <a:rPr lang="en" altLang="zh-CN" sz="1500" b="1" dirty="0"/>
              <a:t>Chunk</a:t>
            </a:r>
            <a:r>
              <a:rPr lang="zh-CN" altLang="en" sz="1500" dirty="0"/>
              <a:t>：</a:t>
            </a:r>
            <a:r>
              <a:rPr lang="zh-CN" altLang="en-US" sz="1500" dirty="0"/>
              <a:t>代码块，一个 </a:t>
            </a:r>
            <a:r>
              <a:rPr lang="en" altLang="zh-CN" sz="1500" dirty="0"/>
              <a:t>Chunk </a:t>
            </a:r>
            <a:r>
              <a:rPr lang="zh-CN" altLang="en-US" sz="1500" dirty="0"/>
              <a:t>由多个模块组合而成</a:t>
            </a:r>
            <a:r>
              <a:rPr lang="zh-Hans" altLang="en-US" sz="1500" dirty="0"/>
              <a:t>的抽象概念</a:t>
            </a:r>
            <a:r>
              <a:rPr lang="zh-CN" altLang="en-US" sz="1500" dirty="0"/>
              <a:t>，用于代码合并与分割。</a:t>
            </a:r>
          </a:p>
          <a:p>
            <a:r>
              <a:rPr lang="en" altLang="zh-CN" sz="1500" b="1" dirty="0"/>
              <a:t>Loader</a:t>
            </a:r>
            <a:r>
              <a:rPr lang="zh-CN" altLang="en" sz="1500" dirty="0"/>
              <a:t>：</a:t>
            </a:r>
            <a:r>
              <a:rPr lang="zh-CN" altLang="en-US" sz="1500" dirty="0"/>
              <a:t>模块转换器，用于把模块原内容按照需求转换成新内容。</a:t>
            </a:r>
          </a:p>
          <a:p>
            <a:r>
              <a:rPr lang="en" altLang="zh-CN" sz="1500" b="1" dirty="0"/>
              <a:t>Plugin</a:t>
            </a:r>
            <a:r>
              <a:rPr lang="zh-CN" altLang="en" sz="1500" dirty="0"/>
              <a:t>：</a:t>
            </a:r>
            <a:r>
              <a:rPr lang="zh-CN" altLang="en-US" sz="1500" dirty="0"/>
              <a:t>扩展插件，在 </a:t>
            </a:r>
            <a:r>
              <a:rPr lang="en" altLang="zh-CN" sz="1500" dirty="0" err="1"/>
              <a:t>Webpack</a:t>
            </a:r>
            <a:r>
              <a:rPr lang="en" altLang="zh-CN" sz="1500" dirty="0"/>
              <a:t> </a:t>
            </a:r>
            <a:r>
              <a:rPr lang="zh-CN" altLang="en-US" sz="1500" dirty="0"/>
              <a:t>构建流程中的特定时机注入扩展逻辑来改变构建结果或做你想要的事情。</a:t>
            </a:r>
          </a:p>
          <a:p>
            <a:r>
              <a:rPr lang="en" altLang="zh-CN" sz="1500" b="1" dirty="0"/>
              <a:t>Output</a:t>
            </a:r>
            <a:r>
              <a:rPr lang="zh-CN" altLang="en" sz="1500" dirty="0"/>
              <a:t>：</a:t>
            </a:r>
            <a:r>
              <a:rPr lang="zh-CN" altLang="en-US" sz="1500" dirty="0"/>
              <a:t>输出结果，在 </a:t>
            </a:r>
            <a:r>
              <a:rPr lang="en" altLang="zh-CN" sz="1500" dirty="0" err="1"/>
              <a:t>Webpack</a:t>
            </a:r>
            <a:r>
              <a:rPr lang="en" altLang="zh-CN" sz="1500" dirty="0"/>
              <a:t> </a:t>
            </a:r>
            <a:r>
              <a:rPr lang="zh-CN" altLang="en-US" sz="1500" dirty="0"/>
              <a:t>经过一系列处理并得出最终想要的代码后输出结果。</a:t>
            </a:r>
          </a:p>
          <a:p>
            <a:endParaRPr kumimoji="1" lang="zh-CN" altLang="en-US" dirty="0"/>
          </a:p>
        </p:txBody>
      </p:sp>
      <p:sp>
        <p:nvSpPr>
          <p:cNvPr id="4" name="矩形 3">
            <a:extLst>
              <a:ext uri="{FF2B5EF4-FFF2-40B4-BE49-F238E27FC236}">
                <a16:creationId xmlns:a16="http://schemas.microsoft.com/office/drawing/2014/main" id="{DEB287D0-306F-AC47-BCA5-D190AEA93E90}"/>
              </a:ext>
            </a:extLst>
          </p:cNvPr>
          <p:cNvSpPr/>
          <p:nvPr/>
        </p:nvSpPr>
        <p:spPr>
          <a:xfrm>
            <a:off x="838200" y="3846286"/>
            <a:ext cx="10352314" cy="2956194"/>
          </a:xfrm>
          <a:prstGeom prst="rect">
            <a:avLst/>
          </a:prstGeom>
        </p:spPr>
        <p:txBody>
          <a:bodyPr wrap="square">
            <a:spAutoFit/>
          </a:bodyPr>
          <a:lstStyle/>
          <a:p>
            <a:pPr>
              <a:lnSpc>
                <a:spcPct val="150000"/>
              </a:lnSpc>
            </a:pPr>
            <a:r>
              <a:rPr lang="en" altLang="zh-CN" b="0" i="0" dirty="0" err="1">
                <a:solidFill>
                  <a:srgbClr val="333333"/>
                </a:solidFill>
                <a:effectLst/>
                <a:latin typeface="Helvetica Neue" panose="02000503000000020004" pitchFamily="2" charset="0"/>
              </a:rPr>
              <a:t>Webpack</a:t>
            </a:r>
            <a:r>
              <a:rPr lang="en" altLang="zh-CN" b="0" i="0" dirty="0">
                <a:solidFill>
                  <a:srgbClr val="333333"/>
                </a:solidFill>
                <a:effectLst/>
                <a:latin typeface="Helvetica Neue" panose="02000503000000020004" pitchFamily="2" charset="0"/>
              </a:rPr>
              <a:t> </a:t>
            </a:r>
            <a:r>
              <a:rPr lang="zh-CN" altLang="en-US" b="0" i="0" dirty="0">
                <a:solidFill>
                  <a:srgbClr val="333333"/>
                </a:solidFill>
                <a:effectLst/>
                <a:latin typeface="Helvetica Neue" panose="02000503000000020004" pitchFamily="2" charset="0"/>
              </a:rPr>
              <a:t>启动后会，从 </a:t>
            </a:r>
            <a:r>
              <a:rPr lang="en" altLang="zh-CN" b="0" i="0" dirty="0">
                <a:solidFill>
                  <a:srgbClr val="333333"/>
                </a:solidFill>
                <a:effectLst/>
                <a:latin typeface="Helvetica Neue" panose="02000503000000020004" pitchFamily="2" charset="0"/>
              </a:rPr>
              <a:t>Entry </a:t>
            </a:r>
            <a:r>
              <a:rPr lang="zh-CN" altLang="en-US" b="0" i="0" dirty="0">
                <a:solidFill>
                  <a:srgbClr val="333333"/>
                </a:solidFill>
                <a:effectLst/>
                <a:latin typeface="Helvetica Neue" panose="02000503000000020004" pitchFamily="2" charset="0"/>
              </a:rPr>
              <a:t>里配置的 </a:t>
            </a:r>
            <a:r>
              <a:rPr lang="en" altLang="zh-CN" b="0" i="0" dirty="0">
                <a:solidFill>
                  <a:srgbClr val="333333"/>
                </a:solidFill>
                <a:effectLst/>
                <a:latin typeface="Helvetica Neue" panose="02000503000000020004" pitchFamily="2" charset="0"/>
              </a:rPr>
              <a:t>Module </a:t>
            </a:r>
            <a:r>
              <a:rPr lang="zh-CN" altLang="en-US" b="0" i="0" dirty="0">
                <a:solidFill>
                  <a:srgbClr val="333333"/>
                </a:solidFill>
                <a:effectLst/>
                <a:latin typeface="Helvetica Neue" panose="02000503000000020004" pitchFamily="2" charset="0"/>
              </a:rPr>
              <a:t>开始递归解析 </a:t>
            </a:r>
            <a:r>
              <a:rPr lang="en" altLang="zh-CN" b="0" i="0" dirty="0">
                <a:solidFill>
                  <a:srgbClr val="333333"/>
                </a:solidFill>
                <a:effectLst/>
                <a:latin typeface="Helvetica Neue" panose="02000503000000020004" pitchFamily="2" charset="0"/>
              </a:rPr>
              <a:t>Entry </a:t>
            </a:r>
            <a:r>
              <a:rPr lang="zh-CN" altLang="en-US" b="0" i="0" dirty="0">
                <a:solidFill>
                  <a:srgbClr val="333333"/>
                </a:solidFill>
                <a:effectLst/>
                <a:latin typeface="Helvetica Neue" panose="02000503000000020004" pitchFamily="2" charset="0"/>
              </a:rPr>
              <a:t>依赖的所有 </a:t>
            </a:r>
            <a:r>
              <a:rPr lang="en" altLang="zh-CN" b="0" i="0" dirty="0">
                <a:solidFill>
                  <a:srgbClr val="333333"/>
                </a:solidFill>
                <a:effectLst/>
                <a:latin typeface="Helvetica Neue" panose="02000503000000020004" pitchFamily="2" charset="0"/>
              </a:rPr>
              <a:t>Module</a:t>
            </a:r>
            <a:r>
              <a:rPr lang="zh-Hans" altLang="en-US" b="0" i="0" dirty="0">
                <a:solidFill>
                  <a:srgbClr val="333333"/>
                </a:solidFill>
                <a:effectLst/>
                <a:latin typeface="Helvetica Neue" panose="02000503000000020004" pitchFamily="2" charset="0"/>
              </a:rPr>
              <a:t>；</a:t>
            </a:r>
            <a:endParaRPr lang="en-US" altLang="zh-Hans" b="0" i="0" dirty="0">
              <a:solidFill>
                <a:srgbClr val="333333"/>
              </a:solidFill>
              <a:effectLst/>
              <a:latin typeface="Helvetica Neue" panose="02000503000000020004" pitchFamily="2" charset="0"/>
            </a:endParaRPr>
          </a:p>
          <a:p>
            <a:pPr>
              <a:lnSpc>
                <a:spcPct val="150000"/>
              </a:lnSpc>
            </a:pPr>
            <a:r>
              <a:rPr lang="zh-CN" altLang="en-US" b="0" i="0" dirty="0">
                <a:solidFill>
                  <a:srgbClr val="333333"/>
                </a:solidFill>
                <a:effectLst/>
                <a:latin typeface="Helvetica Neue" panose="02000503000000020004" pitchFamily="2" charset="0"/>
              </a:rPr>
              <a:t>每找到一个 </a:t>
            </a:r>
            <a:r>
              <a:rPr lang="en" altLang="zh-CN" b="0" i="0" dirty="0">
                <a:solidFill>
                  <a:srgbClr val="333333"/>
                </a:solidFill>
                <a:effectLst/>
                <a:latin typeface="Helvetica Neue" panose="02000503000000020004" pitchFamily="2" charset="0"/>
              </a:rPr>
              <a:t>Module</a:t>
            </a:r>
            <a:r>
              <a:rPr lang="zh-CN" altLang="en" b="0" i="0" dirty="0">
                <a:solidFill>
                  <a:srgbClr val="333333"/>
                </a:solidFill>
                <a:effectLst/>
                <a:latin typeface="Helvetica Neue" panose="02000503000000020004" pitchFamily="2" charset="0"/>
              </a:rPr>
              <a:t>， </a:t>
            </a:r>
            <a:r>
              <a:rPr lang="zh-CN" altLang="en-US" b="0" i="0" dirty="0">
                <a:solidFill>
                  <a:srgbClr val="333333"/>
                </a:solidFill>
                <a:effectLst/>
                <a:latin typeface="Helvetica Neue" panose="02000503000000020004" pitchFamily="2" charset="0"/>
              </a:rPr>
              <a:t>就会根据配置的 </a:t>
            </a:r>
            <a:r>
              <a:rPr lang="en" altLang="zh-CN" b="0" i="0" dirty="0">
                <a:solidFill>
                  <a:srgbClr val="333333"/>
                </a:solidFill>
                <a:effectLst/>
                <a:latin typeface="Helvetica Neue" panose="02000503000000020004" pitchFamily="2" charset="0"/>
              </a:rPr>
              <a:t>Loader </a:t>
            </a:r>
            <a:r>
              <a:rPr lang="zh-CN" altLang="en-US" b="0" i="0" dirty="0">
                <a:solidFill>
                  <a:srgbClr val="333333"/>
                </a:solidFill>
                <a:effectLst/>
                <a:latin typeface="Helvetica Neue" panose="02000503000000020004" pitchFamily="2" charset="0"/>
              </a:rPr>
              <a:t>去找出对应的转换规则，对 </a:t>
            </a:r>
            <a:r>
              <a:rPr lang="en" altLang="zh-CN" b="0" i="0" dirty="0">
                <a:solidFill>
                  <a:srgbClr val="333333"/>
                </a:solidFill>
                <a:effectLst/>
                <a:latin typeface="Helvetica Neue" panose="02000503000000020004" pitchFamily="2" charset="0"/>
              </a:rPr>
              <a:t>Module </a:t>
            </a:r>
            <a:r>
              <a:rPr lang="zh-CN" altLang="en-US" b="0" i="0" dirty="0">
                <a:solidFill>
                  <a:srgbClr val="333333"/>
                </a:solidFill>
                <a:effectLst/>
                <a:latin typeface="Helvetica Neue" panose="02000503000000020004" pitchFamily="2" charset="0"/>
              </a:rPr>
              <a:t>进行转换后，再解析出当前 </a:t>
            </a:r>
            <a:r>
              <a:rPr lang="en" altLang="zh-CN" b="0" i="0" dirty="0">
                <a:solidFill>
                  <a:srgbClr val="333333"/>
                </a:solidFill>
                <a:effectLst/>
                <a:latin typeface="Helvetica Neue" panose="02000503000000020004" pitchFamily="2" charset="0"/>
              </a:rPr>
              <a:t>Module </a:t>
            </a:r>
            <a:r>
              <a:rPr lang="zh-CN" altLang="en-US" b="0" i="0" dirty="0">
                <a:solidFill>
                  <a:srgbClr val="333333"/>
                </a:solidFill>
                <a:effectLst/>
                <a:latin typeface="Helvetica Neue" panose="02000503000000020004" pitchFamily="2" charset="0"/>
              </a:rPr>
              <a:t>依赖的 </a:t>
            </a:r>
            <a:r>
              <a:rPr lang="en" altLang="zh-CN" b="0" i="0" dirty="0">
                <a:solidFill>
                  <a:srgbClr val="333333"/>
                </a:solidFill>
                <a:effectLst/>
                <a:latin typeface="Helvetica Neue" panose="02000503000000020004" pitchFamily="2" charset="0"/>
              </a:rPr>
              <a:t>Module</a:t>
            </a:r>
            <a:r>
              <a:rPr lang="zh-CN" altLang="en-US" dirty="0">
                <a:solidFill>
                  <a:srgbClr val="333333"/>
                </a:solidFill>
                <a:latin typeface="Helvetica Neue" panose="02000503000000020004" pitchFamily="2" charset="0"/>
              </a:rPr>
              <a:t>；</a:t>
            </a:r>
            <a:endParaRPr lang="en-US" altLang="zh-CN" dirty="0">
              <a:solidFill>
                <a:srgbClr val="333333"/>
              </a:solidFill>
              <a:latin typeface="Helvetica Neue" panose="02000503000000020004" pitchFamily="2" charset="0"/>
            </a:endParaRPr>
          </a:p>
          <a:p>
            <a:pPr>
              <a:lnSpc>
                <a:spcPct val="150000"/>
              </a:lnSpc>
            </a:pPr>
            <a:r>
              <a:rPr lang="zh-CN" altLang="en" b="0" i="0" dirty="0">
                <a:solidFill>
                  <a:srgbClr val="333333"/>
                </a:solidFill>
                <a:effectLst/>
                <a:latin typeface="Helvetica Neue" panose="02000503000000020004" pitchFamily="2" charset="0"/>
              </a:rPr>
              <a:t> </a:t>
            </a:r>
            <a:r>
              <a:rPr lang="zh-CN" altLang="en-US" b="0" i="0" dirty="0">
                <a:solidFill>
                  <a:srgbClr val="333333"/>
                </a:solidFill>
                <a:effectLst/>
                <a:latin typeface="Helvetica Neue" panose="02000503000000020004" pitchFamily="2" charset="0"/>
              </a:rPr>
              <a:t>这些模块会以 </a:t>
            </a:r>
            <a:r>
              <a:rPr lang="en" altLang="zh-CN" b="0" i="0" dirty="0">
                <a:solidFill>
                  <a:srgbClr val="333333"/>
                </a:solidFill>
                <a:effectLst/>
                <a:latin typeface="Helvetica Neue" panose="02000503000000020004" pitchFamily="2" charset="0"/>
              </a:rPr>
              <a:t>Entry </a:t>
            </a:r>
            <a:r>
              <a:rPr lang="zh-CN" altLang="en-US" b="0" i="0" dirty="0">
                <a:solidFill>
                  <a:srgbClr val="333333"/>
                </a:solidFill>
                <a:effectLst/>
                <a:latin typeface="Helvetica Neue" panose="02000503000000020004" pitchFamily="2" charset="0"/>
              </a:rPr>
              <a:t>为单位进行分组，一个 </a:t>
            </a:r>
            <a:r>
              <a:rPr lang="en" altLang="zh-CN" b="0" i="0" dirty="0">
                <a:solidFill>
                  <a:srgbClr val="333333"/>
                </a:solidFill>
                <a:effectLst/>
                <a:latin typeface="Helvetica Neue" panose="02000503000000020004" pitchFamily="2" charset="0"/>
              </a:rPr>
              <a:t>Entry </a:t>
            </a:r>
            <a:r>
              <a:rPr lang="zh-CN" altLang="en-US" b="0" i="0" dirty="0">
                <a:solidFill>
                  <a:srgbClr val="333333"/>
                </a:solidFill>
                <a:effectLst/>
                <a:latin typeface="Helvetica Neue" panose="02000503000000020004" pitchFamily="2" charset="0"/>
              </a:rPr>
              <a:t>和其所有依赖的 </a:t>
            </a:r>
            <a:r>
              <a:rPr lang="en" altLang="zh-CN" b="0" i="0" dirty="0">
                <a:solidFill>
                  <a:srgbClr val="333333"/>
                </a:solidFill>
                <a:effectLst/>
                <a:latin typeface="Helvetica Neue" panose="02000503000000020004" pitchFamily="2" charset="0"/>
              </a:rPr>
              <a:t>Module </a:t>
            </a:r>
            <a:r>
              <a:rPr lang="zh-CN" altLang="en-US" b="0" i="0" dirty="0">
                <a:solidFill>
                  <a:srgbClr val="333333"/>
                </a:solidFill>
                <a:effectLst/>
                <a:latin typeface="Helvetica Neue" panose="02000503000000020004" pitchFamily="2" charset="0"/>
              </a:rPr>
              <a:t>被分到一个组也就是一个 </a:t>
            </a:r>
            <a:r>
              <a:rPr lang="en" altLang="zh-CN" b="0" i="0" dirty="0">
                <a:solidFill>
                  <a:srgbClr val="333333"/>
                </a:solidFill>
                <a:effectLst/>
                <a:latin typeface="Helvetica Neue" panose="02000503000000020004" pitchFamily="2" charset="0"/>
              </a:rPr>
              <a:t>Chunk</a:t>
            </a:r>
            <a:r>
              <a:rPr lang="zh-Hans" altLang="en-US" dirty="0">
                <a:solidFill>
                  <a:srgbClr val="333333"/>
                </a:solidFill>
                <a:latin typeface="Helvetica Neue" panose="02000503000000020004" pitchFamily="2" charset="0"/>
              </a:rPr>
              <a:t>；</a:t>
            </a:r>
            <a:endParaRPr lang="en-US" altLang="zh-CN" dirty="0">
              <a:solidFill>
                <a:srgbClr val="333333"/>
              </a:solidFill>
              <a:latin typeface="Helvetica Neue" panose="02000503000000020004" pitchFamily="2" charset="0"/>
            </a:endParaRPr>
          </a:p>
          <a:p>
            <a:pPr>
              <a:lnSpc>
                <a:spcPct val="150000"/>
              </a:lnSpc>
            </a:pPr>
            <a:r>
              <a:rPr lang="zh-CN" altLang="en-US" b="0" i="0" dirty="0">
                <a:solidFill>
                  <a:srgbClr val="333333"/>
                </a:solidFill>
                <a:effectLst/>
                <a:latin typeface="Helvetica Neue" panose="02000503000000020004" pitchFamily="2" charset="0"/>
              </a:rPr>
              <a:t>最后 </a:t>
            </a:r>
            <a:r>
              <a:rPr lang="en" altLang="zh-CN" b="0" i="0" dirty="0" err="1">
                <a:solidFill>
                  <a:srgbClr val="333333"/>
                </a:solidFill>
                <a:effectLst/>
                <a:latin typeface="Helvetica Neue" panose="02000503000000020004" pitchFamily="2" charset="0"/>
              </a:rPr>
              <a:t>Webpack</a:t>
            </a:r>
            <a:r>
              <a:rPr lang="en" altLang="zh-CN" b="0" i="0" dirty="0">
                <a:solidFill>
                  <a:srgbClr val="333333"/>
                </a:solidFill>
                <a:effectLst/>
                <a:latin typeface="Helvetica Neue" panose="02000503000000020004" pitchFamily="2" charset="0"/>
              </a:rPr>
              <a:t> </a:t>
            </a:r>
            <a:r>
              <a:rPr lang="zh-CN" altLang="en-US" b="0" i="0" dirty="0">
                <a:solidFill>
                  <a:srgbClr val="333333"/>
                </a:solidFill>
                <a:effectLst/>
                <a:latin typeface="Helvetica Neue" panose="02000503000000020004" pitchFamily="2" charset="0"/>
              </a:rPr>
              <a:t>会把所有 </a:t>
            </a:r>
            <a:r>
              <a:rPr lang="en" altLang="zh-CN" b="0" i="0" dirty="0">
                <a:solidFill>
                  <a:srgbClr val="333333"/>
                </a:solidFill>
                <a:effectLst/>
                <a:latin typeface="Helvetica Neue" panose="02000503000000020004" pitchFamily="2" charset="0"/>
              </a:rPr>
              <a:t>Chunk </a:t>
            </a:r>
            <a:r>
              <a:rPr lang="zh-CN" altLang="en-US" b="0" i="0" dirty="0">
                <a:solidFill>
                  <a:srgbClr val="333333"/>
                </a:solidFill>
                <a:effectLst/>
                <a:latin typeface="Helvetica Neue" panose="02000503000000020004" pitchFamily="2" charset="0"/>
              </a:rPr>
              <a:t>转换成文件输出。 在整个流程中 </a:t>
            </a:r>
            <a:r>
              <a:rPr lang="en" altLang="zh-CN" b="0" i="0" dirty="0" err="1">
                <a:solidFill>
                  <a:srgbClr val="333333"/>
                </a:solidFill>
                <a:effectLst/>
                <a:latin typeface="Helvetica Neue" panose="02000503000000020004" pitchFamily="2" charset="0"/>
              </a:rPr>
              <a:t>Webpack</a:t>
            </a:r>
            <a:r>
              <a:rPr lang="en" altLang="zh-CN" b="0" i="0" dirty="0">
                <a:solidFill>
                  <a:srgbClr val="333333"/>
                </a:solidFill>
                <a:effectLst/>
                <a:latin typeface="Helvetica Neue" panose="02000503000000020004" pitchFamily="2" charset="0"/>
              </a:rPr>
              <a:t> </a:t>
            </a:r>
            <a:r>
              <a:rPr lang="zh-CN" altLang="en-US" b="0" i="0" dirty="0">
                <a:solidFill>
                  <a:srgbClr val="333333"/>
                </a:solidFill>
                <a:effectLst/>
                <a:latin typeface="Helvetica Neue" panose="02000503000000020004" pitchFamily="2" charset="0"/>
              </a:rPr>
              <a:t>会在恰当的时机执行 </a:t>
            </a:r>
            <a:r>
              <a:rPr lang="en" altLang="zh-CN" b="0" i="0" dirty="0">
                <a:solidFill>
                  <a:srgbClr val="333333"/>
                </a:solidFill>
                <a:effectLst/>
                <a:latin typeface="Helvetica Neue" panose="02000503000000020004" pitchFamily="2" charset="0"/>
              </a:rPr>
              <a:t>Plugin </a:t>
            </a:r>
            <a:r>
              <a:rPr lang="zh-CN" altLang="en-US" b="0" i="0" dirty="0">
                <a:solidFill>
                  <a:srgbClr val="333333"/>
                </a:solidFill>
                <a:effectLst/>
                <a:latin typeface="Helvetica Neue" panose="02000503000000020004" pitchFamily="2" charset="0"/>
              </a:rPr>
              <a:t>里定义的逻辑。</a:t>
            </a:r>
            <a:endParaRPr lang="zh-CN" altLang="en-US" dirty="0"/>
          </a:p>
        </p:txBody>
      </p:sp>
    </p:spTree>
    <p:extLst>
      <p:ext uri="{BB962C8B-B14F-4D97-AF65-F5344CB8AC3E}">
        <p14:creationId xmlns:p14="http://schemas.microsoft.com/office/powerpoint/2010/main" val="334495813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6069BE9-8CF4-E543-B2B7-F5B96D0E008A}"/>
              </a:ext>
            </a:extLst>
          </p:cNvPr>
          <p:cNvSpPr>
            <a:spLocks noGrp="1"/>
          </p:cNvSpPr>
          <p:nvPr>
            <p:ph type="title"/>
          </p:nvPr>
        </p:nvSpPr>
        <p:spPr/>
        <p:txBody>
          <a:bodyPr/>
          <a:lstStyle/>
          <a:p>
            <a:r>
              <a:rPr lang="en-US" altLang="zh-Hans" b="1" dirty="0" err="1"/>
              <a:t>webpack</a:t>
            </a:r>
            <a:r>
              <a:rPr lang="zh-CN" altLang="en-US" b="1" dirty="0"/>
              <a:t>核心概念</a:t>
            </a:r>
            <a:r>
              <a:rPr lang="en-US" altLang="zh-CN" b="1" dirty="0"/>
              <a:t>1</a:t>
            </a:r>
            <a:r>
              <a:rPr lang="en-US" altLang="zh-Hans" b="1" dirty="0"/>
              <a:t>-</a:t>
            </a:r>
            <a:r>
              <a:rPr lang="en" altLang="zh-CN" b="1" dirty="0"/>
              <a:t> Entry</a:t>
            </a:r>
            <a:endParaRPr kumimoji="1" lang="zh-CN" altLang="en-US" dirty="0"/>
          </a:p>
        </p:txBody>
      </p:sp>
      <p:sp>
        <p:nvSpPr>
          <p:cNvPr id="4" name="矩形 3">
            <a:extLst>
              <a:ext uri="{FF2B5EF4-FFF2-40B4-BE49-F238E27FC236}">
                <a16:creationId xmlns:a16="http://schemas.microsoft.com/office/drawing/2014/main" id="{708B4219-0D39-1744-AB0D-2BDF6B6E4FA8}"/>
              </a:ext>
            </a:extLst>
          </p:cNvPr>
          <p:cNvSpPr/>
          <p:nvPr/>
        </p:nvSpPr>
        <p:spPr>
          <a:xfrm>
            <a:off x="838200" y="1690688"/>
            <a:ext cx="10657114" cy="646331"/>
          </a:xfrm>
          <a:prstGeom prst="rect">
            <a:avLst/>
          </a:prstGeom>
        </p:spPr>
        <p:txBody>
          <a:bodyPr wrap="square">
            <a:spAutoFit/>
          </a:bodyPr>
          <a:lstStyle/>
          <a:p>
            <a:r>
              <a:rPr lang="en" altLang="zh-CN" dirty="0"/>
              <a:t>entry</a:t>
            </a:r>
            <a:r>
              <a:rPr lang="zh-CN" altLang="en-US" b="0" i="0" dirty="0">
                <a:solidFill>
                  <a:srgbClr val="333333"/>
                </a:solidFill>
                <a:effectLst/>
                <a:latin typeface="Helvetica Neue" panose="02000503000000020004" pitchFamily="2" charset="0"/>
              </a:rPr>
              <a:t>是配置模块的入口，可抽象成输入，</a:t>
            </a:r>
            <a:r>
              <a:rPr lang="en" altLang="zh-CN" b="0" i="0" dirty="0" err="1">
                <a:solidFill>
                  <a:srgbClr val="333333"/>
                </a:solidFill>
                <a:effectLst/>
                <a:latin typeface="Helvetica Neue" panose="02000503000000020004" pitchFamily="2" charset="0"/>
              </a:rPr>
              <a:t>Webpack</a:t>
            </a:r>
            <a:r>
              <a:rPr lang="en" altLang="zh-CN" b="0" i="0" dirty="0">
                <a:solidFill>
                  <a:srgbClr val="333333"/>
                </a:solidFill>
                <a:effectLst/>
                <a:latin typeface="Helvetica Neue" panose="02000503000000020004" pitchFamily="2" charset="0"/>
              </a:rPr>
              <a:t> </a:t>
            </a:r>
            <a:r>
              <a:rPr lang="zh-CN" altLang="en-US" b="0" i="0" dirty="0">
                <a:solidFill>
                  <a:srgbClr val="333333"/>
                </a:solidFill>
                <a:effectLst/>
                <a:latin typeface="Helvetica Neue" panose="02000503000000020004" pitchFamily="2" charset="0"/>
              </a:rPr>
              <a:t>执行构建的第一步将从入口开始搜寻及递归解析出所有入口依赖的模块。</a:t>
            </a:r>
            <a:endParaRPr lang="zh-CN" altLang="en-US" dirty="0"/>
          </a:p>
        </p:txBody>
      </p:sp>
      <p:sp>
        <p:nvSpPr>
          <p:cNvPr id="5" name="矩形 4">
            <a:extLst>
              <a:ext uri="{FF2B5EF4-FFF2-40B4-BE49-F238E27FC236}">
                <a16:creationId xmlns:a16="http://schemas.microsoft.com/office/drawing/2014/main" id="{1621D7EE-BDC3-A349-A8F1-7151727DBA60}"/>
              </a:ext>
            </a:extLst>
          </p:cNvPr>
          <p:cNvSpPr/>
          <p:nvPr/>
        </p:nvSpPr>
        <p:spPr>
          <a:xfrm>
            <a:off x="6357257" y="4857373"/>
            <a:ext cx="4891314" cy="1477328"/>
          </a:xfrm>
          <a:prstGeom prst="rect">
            <a:avLst/>
          </a:prstGeom>
        </p:spPr>
        <p:txBody>
          <a:bodyPr wrap="square">
            <a:spAutoFit/>
          </a:bodyPr>
          <a:lstStyle/>
          <a:p>
            <a:r>
              <a:rPr lang="en" altLang="zh-CN" b="0" i="0" dirty="0" err="1">
                <a:solidFill>
                  <a:srgbClr val="333333"/>
                </a:solidFill>
                <a:effectLst/>
                <a:latin typeface="Helvetica Neue" panose="02000503000000020004" pitchFamily="2" charset="0"/>
              </a:rPr>
              <a:t>Webpack</a:t>
            </a:r>
            <a:r>
              <a:rPr lang="en" altLang="zh-CN" b="0" i="0" dirty="0">
                <a:solidFill>
                  <a:srgbClr val="333333"/>
                </a:solidFill>
                <a:effectLst/>
                <a:latin typeface="Helvetica Neue" panose="02000503000000020004" pitchFamily="2" charset="0"/>
              </a:rPr>
              <a:t> </a:t>
            </a:r>
            <a:r>
              <a:rPr lang="zh-CN" altLang="en-US" b="0" i="0" dirty="0">
                <a:solidFill>
                  <a:srgbClr val="333333"/>
                </a:solidFill>
                <a:effectLst/>
                <a:latin typeface="Helvetica Neue" panose="02000503000000020004" pitchFamily="2" charset="0"/>
              </a:rPr>
              <a:t>在寻找相对路径的文件时会以 </a:t>
            </a:r>
            <a:r>
              <a:rPr lang="en" altLang="zh-CN" dirty="0"/>
              <a:t>context</a:t>
            </a:r>
            <a:r>
              <a:rPr lang="en" altLang="zh-CN" b="0" i="0" dirty="0">
                <a:solidFill>
                  <a:srgbClr val="333333"/>
                </a:solidFill>
                <a:effectLst/>
                <a:latin typeface="Helvetica Neue" panose="02000503000000020004" pitchFamily="2" charset="0"/>
              </a:rPr>
              <a:t> </a:t>
            </a:r>
            <a:r>
              <a:rPr lang="zh-CN" altLang="en-US" b="0" i="0" dirty="0">
                <a:solidFill>
                  <a:srgbClr val="333333"/>
                </a:solidFill>
                <a:effectLst/>
                <a:latin typeface="Helvetica Neue" panose="02000503000000020004" pitchFamily="2" charset="0"/>
              </a:rPr>
              <a:t>为根目录，</a:t>
            </a:r>
            <a:r>
              <a:rPr lang="en" altLang="zh-CN" dirty="0"/>
              <a:t>context</a:t>
            </a:r>
            <a:r>
              <a:rPr lang="en" altLang="zh-CN" b="0" i="0" dirty="0">
                <a:solidFill>
                  <a:srgbClr val="333333"/>
                </a:solidFill>
                <a:effectLst/>
                <a:latin typeface="Helvetica Neue" panose="02000503000000020004" pitchFamily="2" charset="0"/>
              </a:rPr>
              <a:t> </a:t>
            </a:r>
            <a:r>
              <a:rPr lang="zh-CN" altLang="en-US" b="0" i="0" dirty="0">
                <a:solidFill>
                  <a:srgbClr val="333333"/>
                </a:solidFill>
                <a:effectLst/>
                <a:latin typeface="Helvetica Neue" panose="02000503000000020004" pitchFamily="2" charset="0"/>
              </a:rPr>
              <a:t>默认为执行启动 </a:t>
            </a:r>
            <a:r>
              <a:rPr lang="en" altLang="zh-CN" b="0" i="0" dirty="0" err="1">
                <a:solidFill>
                  <a:srgbClr val="333333"/>
                </a:solidFill>
                <a:effectLst/>
                <a:latin typeface="Helvetica Neue" panose="02000503000000020004" pitchFamily="2" charset="0"/>
              </a:rPr>
              <a:t>Webpack</a:t>
            </a:r>
            <a:r>
              <a:rPr lang="en" altLang="zh-CN" b="0" i="0" dirty="0">
                <a:solidFill>
                  <a:srgbClr val="333333"/>
                </a:solidFill>
                <a:effectLst/>
                <a:latin typeface="Helvetica Neue" panose="02000503000000020004" pitchFamily="2" charset="0"/>
              </a:rPr>
              <a:t> </a:t>
            </a:r>
            <a:r>
              <a:rPr lang="zh-CN" altLang="en-US" b="0" i="0" dirty="0">
                <a:solidFill>
                  <a:srgbClr val="333333"/>
                </a:solidFill>
                <a:effectLst/>
                <a:latin typeface="Helvetica Neue" panose="02000503000000020004" pitchFamily="2" charset="0"/>
              </a:rPr>
              <a:t>时所在的当前工作目录。 如果想改变 </a:t>
            </a:r>
            <a:r>
              <a:rPr lang="en" altLang="zh-CN" dirty="0"/>
              <a:t>context</a:t>
            </a:r>
            <a:r>
              <a:rPr lang="en" altLang="zh-CN" b="0" i="0" dirty="0">
                <a:solidFill>
                  <a:srgbClr val="333333"/>
                </a:solidFill>
                <a:effectLst/>
                <a:latin typeface="Helvetica Neue" panose="02000503000000020004" pitchFamily="2" charset="0"/>
              </a:rPr>
              <a:t> </a:t>
            </a:r>
            <a:r>
              <a:rPr lang="zh-CN" altLang="en-US" b="0" i="0" dirty="0">
                <a:solidFill>
                  <a:srgbClr val="333333"/>
                </a:solidFill>
                <a:effectLst/>
                <a:latin typeface="Helvetica Neue" panose="02000503000000020004" pitchFamily="2" charset="0"/>
              </a:rPr>
              <a:t>的默认配置，则可以在配置文件里这样设置它：</a:t>
            </a:r>
            <a:endParaRPr lang="zh-CN" altLang="en-US" dirty="0"/>
          </a:p>
        </p:txBody>
      </p:sp>
      <p:pic>
        <p:nvPicPr>
          <p:cNvPr id="6" name="图片 5">
            <a:extLst>
              <a:ext uri="{FF2B5EF4-FFF2-40B4-BE49-F238E27FC236}">
                <a16:creationId xmlns:a16="http://schemas.microsoft.com/office/drawing/2014/main" id="{6096A2D6-D3E0-6546-AB09-3BCBAD1DB7CA}"/>
              </a:ext>
            </a:extLst>
          </p:cNvPr>
          <p:cNvPicPr>
            <a:picLocks noChangeAspect="1"/>
          </p:cNvPicPr>
          <p:nvPr/>
        </p:nvPicPr>
        <p:blipFill>
          <a:blip r:embed="rId2"/>
          <a:stretch>
            <a:fillRect/>
          </a:stretch>
        </p:blipFill>
        <p:spPr>
          <a:xfrm>
            <a:off x="763813" y="4803167"/>
            <a:ext cx="5402944" cy="1585740"/>
          </a:xfrm>
          <a:prstGeom prst="rect">
            <a:avLst/>
          </a:prstGeom>
        </p:spPr>
      </p:pic>
      <p:sp>
        <p:nvSpPr>
          <p:cNvPr id="7" name="矩形 6">
            <a:extLst>
              <a:ext uri="{FF2B5EF4-FFF2-40B4-BE49-F238E27FC236}">
                <a16:creationId xmlns:a16="http://schemas.microsoft.com/office/drawing/2014/main" id="{AF61CDE6-70AD-9245-975C-2D1F9B5F6553}"/>
              </a:ext>
            </a:extLst>
          </p:cNvPr>
          <p:cNvSpPr/>
          <p:nvPr/>
        </p:nvSpPr>
        <p:spPr>
          <a:xfrm>
            <a:off x="838200" y="2501831"/>
            <a:ext cx="8026399" cy="369332"/>
          </a:xfrm>
          <a:prstGeom prst="rect">
            <a:avLst/>
          </a:prstGeom>
        </p:spPr>
        <p:txBody>
          <a:bodyPr wrap="square">
            <a:spAutoFit/>
          </a:bodyPr>
          <a:lstStyle/>
          <a:p>
            <a:r>
              <a:rPr lang="en" altLang="zh-CN" dirty="0"/>
              <a:t>Entry</a:t>
            </a:r>
            <a:r>
              <a:rPr lang="zh-Hans" altLang="en-US" b="0" i="0" dirty="0">
                <a:solidFill>
                  <a:srgbClr val="333333"/>
                </a:solidFill>
                <a:effectLst/>
                <a:latin typeface="Helvetica Neue" panose="02000503000000020004" pitchFamily="2" charset="0"/>
              </a:rPr>
              <a:t>支持一个入口，也可以支持多个入口，更可以支持由函数动态写入。</a:t>
            </a:r>
            <a:endParaRPr lang="zh-CN" altLang="en-US" dirty="0"/>
          </a:p>
        </p:txBody>
      </p:sp>
      <p:pic>
        <p:nvPicPr>
          <p:cNvPr id="10" name="图片 9">
            <a:extLst>
              <a:ext uri="{FF2B5EF4-FFF2-40B4-BE49-F238E27FC236}">
                <a16:creationId xmlns:a16="http://schemas.microsoft.com/office/drawing/2014/main" id="{DDE6865E-4659-E14D-A9F1-D5E8F5338AC1}"/>
              </a:ext>
            </a:extLst>
          </p:cNvPr>
          <p:cNvPicPr>
            <a:picLocks noChangeAspect="1"/>
          </p:cNvPicPr>
          <p:nvPr/>
        </p:nvPicPr>
        <p:blipFill>
          <a:blip r:embed="rId3"/>
          <a:stretch>
            <a:fillRect/>
          </a:stretch>
        </p:blipFill>
        <p:spPr>
          <a:xfrm>
            <a:off x="941614" y="2871163"/>
            <a:ext cx="2320471" cy="1678126"/>
          </a:xfrm>
          <a:prstGeom prst="rect">
            <a:avLst/>
          </a:prstGeom>
        </p:spPr>
      </p:pic>
    </p:spTree>
    <p:extLst>
      <p:ext uri="{BB962C8B-B14F-4D97-AF65-F5344CB8AC3E}">
        <p14:creationId xmlns:p14="http://schemas.microsoft.com/office/powerpoint/2010/main" val="1327521267"/>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403</TotalTime>
  <Words>2440</Words>
  <Application>Microsoft Macintosh PowerPoint</Application>
  <PresentationFormat>宽屏</PresentationFormat>
  <Paragraphs>174</Paragraphs>
  <Slides>18</Slides>
  <Notes>6</Notes>
  <HiddenSlides>0</HiddenSlides>
  <MMClips>0</MMClips>
  <ScaleCrop>false</ScaleCrop>
  <HeadingPairs>
    <vt:vector size="6" baseType="variant">
      <vt:variant>
        <vt:lpstr>已用的字体</vt:lpstr>
      </vt:variant>
      <vt:variant>
        <vt:i4>5</vt:i4>
      </vt:variant>
      <vt:variant>
        <vt:lpstr>主题</vt:lpstr>
      </vt:variant>
      <vt:variant>
        <vt:i4>1</vt:i4>
      </vt:variant>
      <vt:variant>
        <vt:lpstr>幻灯片标题</vt:lpstr>
      </vt:variant>
      <vt:variant>
        <vt:i4>18</vt:i4>
      </vt:variant>
    </vt:vector>
  </HeadingPairs>
  <TitlesOfParts>
    <vt:vector size="24" baseType="lpstr">
      <vt:lpstr>等线</vt:lpstr>
      <vt:lpstr>等线 Light</vt:lpstr>
      <vt:lpstr>Arial</vt:lpstr>
      <vt:lpstr>Helvetica Neue</vt:lpstr>
      <vt:lpstr>Wingdings</vt:lpstr>
      <vt:lpstr>Office 主题​​</vt:lpstr>
      <vt:lpstr>webpack原理和实践 </vt:lpstr>
      <vt:lpstr>一，构建工具介绍 二，webpackek原理介绍 三，webpack实践</vt:lpstr>
      <vt:lpstr>前言：前端技术层出不穷</vt:lpstr>
      <vt:lpstr>新框架新语言：源代码无法直接运行，必须通过转换后才可以正常运行</vt:lpstr>
      <vt:lpstr>常用构建工具：Node.js 可以胜任所有构建需求，构建工具基本都是用 Node.js 开发的</vt:lpstr>
      <vt:lpstr>一，构建工具介绍 二，webpackek原理介绍 三，webpack实践</vt:lpstr>
      <vt:lpstr>webpack简介</vt:lpstr>
      <vt:lpstr>webpack核心概念</vt:lpstr>
      <vt:lpstr>webpack核心概念1- Entry</vt:lpstr>
      <vt:lpstr>webpack核心概念2- Module</vt:lpstr>
      <vt:lpstr>webpack核心概念3- Loader</vt:lpstr>
      <vt:lpstr>webpack核心概念4- Plugin</vt:lpstr>
      <vt:lpstr>webpack核心概念5- Output</vt:lpstr>
      <vt:lpstr>一，构建工具介绍 二，webpackek原理介绍 三，webpack实践</vt:lpstr>
      <vt:lpstr>webpack手动搭建一个vue单页面应用-1</vt:lpstr>
      <vt:lpstr>webpack手动搭建一个vue单页面应用-2</vt:lpstr>
      <vt:lpstr>webpack手动搭建一个vue单页面应用-3</vt:lpstr>
      <vt:lpstr>webpack手动搭建一个vue单页面应用-4</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webpack原理和实践 </dc:title>
  <dc:creator>永清</dc:creator>
  <cp:lastModifiedBy>胡 铮铮</cp:lastModifiedBy>
  <cp:revision>18</cp:revision>
  <dcterms:created xsi:type="dcterms:W3CDTF">2019-03-18T01:22:42Z</dcterms:created>
  <dcterms:modified xsi:type="dcterms:W3CDTF">2019-11-25T02:30:33Z</dcterms:modified>
</cp:coreProperties>
</file>

<file path=docProps/thumbnail.jpeg>
</file>